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5" r:id="rId2"/>
  </p:sldMasterIdLst>
  <p:notesMasterIdLst>
    <p:notesMasterId r:id="rId30"/>
  </p:notesMasterIdLst>
  <p:sldIdLst>
    <p:sldId id="256" r:id="rId3"/>
    <p:sldId id="257" r:id="rId4"/>
    <p:sldId id="297" r:id="rId5"/>
    <p:sldId id="258" r:id="rId6"/>
    <p:sldId id="329" r:id="rId7"/>
    <p:sldId id="331" r:id="rId8"/>
    <p:sldId id="332" r:id="rId9"/>
    <p:sldId id="343" r:id="rId10"/>
    <p:sldId id="344" r:id="rId11"/>
    <p:sldId id="277" r:id="rId12"/>
    <p:sldId id="333" r:id="rId13"/>
    <p:sldId id="334" r:id="rId14"/>
    <p:sldId id="346" r:id="rId15"/>
    <p:sldId id="335" r:id="rId16"/>
    <p:sldId id="337" r:id="rId17"/>
    <p:sldId id="345" r:id="rId18"/>
    <p:sldId id="347" r:id="rId19"/>
    <p:sldId id="338" r:id="rId20"/>
    <p:sldId id="298" r:id="rId21"/>
    <p:sldId id="341" r:id="rId22"/>
    <p:sldId id="340" r:id="rId23"/>
    <p:sldId id="326" r:id="rId24"/>
    <p:sldId id="342" r:id="rId25"/>
    <p:sldId id="339" r:id="rId26"/>
    <p:sldId id="324" r:id="rId27"/>
    <p:sldId id="328" r:id="rId28"/>
    <p:sldId id="267" r:id="rId29"/>
  </p:sldIdLst>
  <p:sldSz cx="9144000" cy="6858000" type="screen4x3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 panose="020F0502020204030204"/>
      </a:defRPr>
    </a:lvl1pPr>
    <a:lvl2pPr marL="0" marR="0" indent="457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 panose="020F0502020204030204"/>
      </a:defRPr>
    </a:lvl2pPr>
    <a:lvl3pPr marL="0" marR="0" indent="914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 panose="020F0502020204030204"/>
      </a:defRPr>
    </a:lvl3pPr>
    <a:lvl4pPr marL="0" marR="0" indent="1371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 panose="020F0502020204030204"/>
      </a:defRPr>
    </a:lvl4pPr>
    <a:lvl5pPr marL="0" marR="0" indent="18288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 panose="020F0502020204030204"/>
      </a:defRPr>
    </a:lvl5pPr>
    <a:lvl6pPr marL="0" marR="0" indent="22860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 panose="020F0502020204030204"/>
      </a:defRPr>
    </a:lvl6pPr>
    <a:lvl7pPr marL="0" marR="0" indent="2743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 panose="020F0502020204030204"/>
      </a:defRPr>
    </a:lvl7pPr>
    <a:lvl8pPr marL="0" marR="0" indent="3200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 panose="020F0502020204030204"/>
      </a:defRPr>
    </a:lvl8pPr>
    <a:lvl9pPr marL="0" marR="0" indent="3657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 panose="020F0502020204030204"/>
      </a:defRPr>
    </a:lvl9pPr>
  </p:defaultTextStyle>
  <p:extLst>
    <p:ext uri="{EFAFB233-063F-42B5-8137-9DF3F51BA10A}">
      <p15:sldGuideLst xmlns:p15="http://schemas.microsoft.com/office/powerpoint/2012/main">
        <p15:guide id="1" orient="horz" pos="2330">
          <p15:clr>
            <a:srgbClr val="A4A3A4"/>
          </p15:clr>
        </p15:guide>
        <p15:guide id="2" pos="294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 autoAdjust="0"/>
    <p:restoredTop sz="81333" autoAdjust="0"/>
  </p:normalViewPr>
  <p:slideViewPr>
    <p:cSldViewPr snapToGrid="0" snapToObjects="1">
      <p:cViewPr varScale="1">
        <p:scale>
          <a:sx n="62" d="100"/>
          <a:sy n="62" d="100"/>
        </p:scale>
        <p:origin x="778" y="53"/>
      </p:cViewPr>
      <p:guideLst>
        <p:guide orient="horz" pos="2330"/>
        <p:guide pos="2944"/>
      </p:guideLst>
    </p:cSldViewPr>
  </p:slideViewPr>
  <p:outlineViewPr>
    <p:cViewPr>
      <p:scale>
        <a:sx n="33" d="100"/>
        <a:sy n="33" d="100"/>
      </p:scale>
      <p:origin x="0" y="3144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5" name="Shape 155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854597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1500">
        <a:latin typeface="+mj-lt"/>
        <a:ea typeface="+mj-ea"/>
        <a:cs typeface="+mj-cs"/>
        <a:sym typeface="Calibri" panose="020F0502020204030204"/>
      </a:defRPr>
    </a:lvl1pPr>
    <a:lvl2pPr indent="228600" defTabSz="457200" latinLnBrk="0">
      <a:defRPr sz="1500">
        <a:latin typeface="+mj-lt"/>
        <a:ea typeface="+mj-ea"/>
        <a:cs typeface="+mj-cs"/>
        <a:sym typeface="Calibri" panose="020F0502020204030204"/>
      </a:defRPr>
    </a:lvl2pPr>
    <a:lvl3pPr indent="457200" defTabSz="457200" latinLnBrk="0">
      <a:defRPr sz="1500">
        <a:latin typeface="+mj-lt"/>
        <a:ea typeface="+mj-ea"/>
        <a:cs typeface="+mj-cs"/>
        <a:sym typeface="Calibri" panose="020F0502020204030204"/>
      </a:defRPr>
    </a:lvl3pPr>
    <a:lvl4pPr indent="685800" defTabSz="457200" latinLnBrk="0">
      <a:defRPr sz="1500">
        <a:latin typeface="+mj-lt"/>
        <a:ea typeface="+mj-ea"/>
        <a:cs typeface="+mj-cs"/>
        <a:sym typeface="Calibri" panose="020F0502020204030204"/>
      </a:defRPr>
    </a:lvl4pPr>
    <a:lvl5pPr indent="914400" defTabSz="457200" latinLnBrk="0">
      <a:defRPr sz="1500">
        <a:latin typeface="+mj-lt"/>
        <a:ea typeface="+mj-ea"/>
        <a:cs typeface="+mj-cs"/>
        <a:sym typeface="Calibri" panose="020F0502020204030204"/>
      </a:defRPr>
    </a:lvl5pPr>
    <a:lvl6pPr indent="1143000" defTabSz="457200" latinLnBrk="0">
      <a:defRPr sz="1500">
        <a:latin typeface="+mj-lt"/>
        <a:ea typeface="+mj-ea"/>
        <a:cs typeface="+mj-cs"/>
        <a:sym typeface="Calibri" panose="020F0502020204030204"/>
      </a:defRPr>
    </a:lvl6pPr>
    <a:lvl7pPr indent="1371600" defTabSz="457200" latinLnBrk="0">
      <a:defRPr sz="1500">
        <a:latin typeface="+mj-lt"/>
        <a:ea typeface="+mj-ea"/>
        <a:cs typeface="+mj-cs"/>
        <a:sym typeface="Calibri" panose="020F0502020204030204"/>
      </a:defRPr>
    </a:lvl7pPr>
    <a:lvl8pPr indent="1600200" defTabSz="457200" latinLnBrk="0">
      <a:defRPr sz="1500">
        <a:latin typeface="+mj-lt"/>
        <a:ea typeface="+mj-ea"/>
        <a:cs typeface="+mj-cs"/>
        <a:sym typeface="Calibri" panose="020F0502020204030204"/>
      </a:defRPr>
    </a:lvl8pPr>
    <a:lvl9pPr indent="1828800" defTabSz="457200" latinLnBrk="0">
      <a:defRPr sz="1500">
        <a:latin typeface="+mj-lt"/>
        <a:ea typeface="+mj-ea"/>
        <a:cs typeface="+mj-cs"/>
        <a:sym typeface="Calibri" panose="020F050202020403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1" name="Shape 16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   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80031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Shape 33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33" name="Shape 33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268085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860882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496332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11789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306880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4" name="Shape 18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45384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6" name="Shape 16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429630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4" name="Shape 18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362072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4" name="Shape 18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919187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Shape 33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33" name="Shape 33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828740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Shape 33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33" name="Shape 33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037254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Shape 33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33" name="Shape 33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96536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Shape 33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33" name="Shape 33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148028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Shape 33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33" name="Shape 33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378497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1_标题幻灯片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/>
          <p:nvPr/>
        </p:nvSpPr>
        <p:spPr>
          <a:xfrm>
            <a:off x="9359900" y="3926248"/>
            <a:ext cx="1482725" cy="1156927"/>
          </a:xfrm>
          <a:prstGeom prst="rect">
            <a:avLst/>
          </a:prstGeom>
          <a:ln w="12700">
            <a:miter lim="400000"/>
          </a:ln>
        </p:spPr>
        <p:txBody>
          <a:bodyPr lIns="46725" tIns="46725" rIns="46725" bIns="46725" anchor="b">
            <a:spAutoFit/>
          </a:bodyPr>
          <a:lstStyle/>
          <a:p>
            <a:pPr algn="ctr" defTabSz="934720">
              <a:defRPr sz="900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pPr>
            <a:r>
              <a:t>Title:</a:t>
            </a:r>
          </a:p>
          <a:p>
            <a:pPr algn="ctr" defTabSz="934720">
              <a:defRPr sz="800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pPr>
            <a:r>
              <a:t>Type: Arial</a:t>
            </a:r>
          </a:p>
          <a:p>
            <a:pPr algn="ctr" defTabSz="934720">
              <a:defRPr sz="800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pPr>
            <a:r>
              <a:t>Size</a:t>
            </a:r>
            <a:r>
              <a:rPr>
                <a:latin typeface="Heiti SC Light"/>
                <a:ea typeface="Heiti SC Light"/>
                <a:cs typeface="Heiti SC Light"/>
                <a:sym typeface="Heiti SC Light"/>
              </a:rPr>
              <a:t>：</a:t>
            </a:r>
            <a:r>
              <a:t>24</a:t>
            </a:r>
            <a:r>
              <a:rPr>
                <a:latin typeface="Heiti SC Light"/>
                <a:ea typeface="Heiti SC Light"/>
                <a:cs typeface="Heiti SC Light"/>
                <a:sym typeface="Heiti SC Light"/>
              </a:rPr>
              <a:t>－</a:t>
            </a:r>
            <a:r>
              <a:t>32pt</a:t>
            </a:r>
          </a:p>
          <a:p>
            <a:pPr algn="ctr" defTabSz="934720">
              <a:defRPr sz="800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pPr>
            <a:r>
              <a:t>Color</a:t>
            </a:r>
            <a:r>
              <a:rPr>
                <a:latin typeface="Heiti SC Light"/>
                <a:ea typeface="Heiti SC Light"/>
                <a:cs typeface="Heiti SC Light"/>
                <a:sym typeface="Heiti SC Light"/>
              </a:rPr>
              <a:t>：</a:t>
            </a:r>
            <a:r>
              <a:t>The ZTE blue </a:t>
            </a:r>
          </a:p>
          <a:p>
            <a:pPr algn="ctr" defTabSz="934720">
              <a:defRPr sz="900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pPr>
            <a:endParaRPr/>
          </a:p>
          <a:p>
            <a:pPr algn="ctr" defTabSz="934720">
              <a:defRPr sz="900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pPr>
            <a:r>
              <a:t>Subtitle:</a:t>
            </a:r>
          </a:p>
          <a:p>
            <a:pPr algn="ctr" defTabSz="934720">
              <a:defRPr sz="800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pPr>
            <a:r>
              <a:t>Type</a:t>
            </a:r>
            <a:r>
              <a:rPr>
                <a:latin typeface="Heiti SC Light"/>
                <a:ea typeface="Heiti SC Light"/>
                <a:cs typeface="Heiti SC Light"/>
                <a:sym typeface="Heiti SC Light"/>
              </a:rPr>
              <a:t>：</a:t>
            </a:r>
            <a:r>
              <a:t>Arial</a:t>
            </a:r>
          </a:p>
          <a:p>
            <a:pPr algn="ctr" defTabSz="934720">
              <a:defRPr sz="800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pPr>
            <a:r>
              <a:t>Size</a:t>
            </a:r>
            <a:r>
              <a:rPr>
                <a:latin typeface="Heiti SC Light"/>
                <a:ea typeface="Heiti SC Light"/>
                <a:cs typeface="Heiti SC Light"/>
                <a:sym typeface="Heiti SC Light"/>
              </a:rPr>
              <a:t>：  </a:t>
            </a:r>
            <a:r>
              <a:t>20</a:t>
            </a:r>
            <a:r>
              <a:rPr>
                <a:latin typeface="Heiti SC Light"/>
                <a:ea typeface="Heiti SC Light"/>
                <a:cs typeface="Heiti SC Light"/>
                <a:sym typeface="Heiti SC Light"/>
              </a:rPr>
              <a:t>－</a:t>
            </a:r>
            <a:r>
              <a:t>22pt</a:t>
            </a:r>
          </a:p>
          <a:p>
            <a:pPr algn="ctr" defTabSz="934720">
              <a:defRPr sz="800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pPr>
            <a:r>
              <a:t>Color:  The ZTE green</a:t>
            </a:r>
          </a:p>
        </p:txBody>
      </p:sp>
      <p:grpSp>
        <p:nvGrpSpPr>
          <p:cNvPr id="35" name="Group 35"/>
          <p:cNvGrpSpPr/>
          <p:nvPr/>
        </p:nvGrpSpPr>
        <p:grpSpPr>
          <a:xfrm>
            <a:off x="9620250" y="5135562"/>
            <a:ext cx="1993900" cy="1317625"/>
            <a:chOff x="0" y="0"/>
            <a:chExt cx="1993899" cy="1317624"/>
          </a:xfrm>
        </p:grpSpPr>
        <p:grpSp>
          <p:nvGrpSpPr>
            <p:cNvPr id="29" name="Group 29"/>
            <p:cNvGrpSpPr/>
            <p:nvPr/>
          </p:nvGrpSpPr>
          <p:grpSpPr>
            <a:xfrm>
              <a:off x="0" y="-1"/>
              <a:ext cx="1338262" cy="338137"/>
              <a:chOff x="0" y="0"/>
              <a:chExt cx="1338261" cy="338135"/>
            </a:xfrm>
          </p:grpSpPr>
          <p:sp>
            <p:nvSpPr>
              <p:cNvPr id="27" name="Shape 27"/>
              <p:cNvSpPr/>
              <p:nvPr/>
            </p:nvSpPr>
            <p:spPr>
              <a:xfrm>
                <a:off x="0" y="0"/>
                <a:ext cx="363539" cy="338136"/>
              </a:xfrm>
              <a:prstGeom prst="rect">
                <a:avLst/>
              </a:prstGeom>
              <a:solidFill>
                <a:srgbClr val="008FD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pPr>
                <a:endParaRPr/>
              </a:p>
            </p:txBody>
          </p:sp>
          <p:sp>
            <p:nvSpPr>
              <p:cNvPr id="28" name="Shape 28"/>
              <p:cNvSpPr/>
              <p:nvPr/>
            </p:nvSpPr>
            <p:spPr>
              <a:xfrm>
                <a:off x="311149" y="41275"/>
                <a:ext cx="1027113" cy="17743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defRPr sz="700" i="1">
                    <a:solidFill>
                      <a:srgbClr val="FFFFFF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1pPr>
              </a:lstStyle>
              <a:p>
                <a:r>
                  <a:t>G143, B212</a:t>
                </a:r>
              </a:p>
            </p:txBody>
          </p:sp>
        </p:grpSp>
        <p:grpSp>
          <p:nvGrpSpPr>
            <p:cNvPr id="32" name="Group 32"/>
            <p:cNvGrpSpPr/>
            <p:nvPr/>
          </p:nvGrpSpPr>
          <p:grpSpPr>
            <a:xfrm>
              <a:off x="0" y="496887"/>
              <a:ext cx="1717674" cy="339725"/>
              <a:chOff x="0" y="0"/>
              <a:chExt cx="1717673" cy="339724"/>
            </a:xfrm>
          </p:grpSpPr>
          <p:sp>
            <p:nvSpPr>
              <p:cNvPr id="30" name="Shape 30"/>
              <p:cNvSpPr/>
              <p:nvPr/>
            </p:nvSpPr>
            <p:spPr>
              <a:xfrm>
                <a:off x="0" y="0"/>
                <a:ext cx="363539" cy="339725"/>
              </a:xfrm>
              <a:prstGeom prst="rect">
                <a:avLst/>
              </a:prstGeom>
              <a:solidFill>
                <a:srgbClr val="8CC63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pPr>
                <a:endParaRPr/>
              </a:p>
            </p:txBody>
          </p:sp>
          <p:sp>
            <p:nvSpPr>
              <p:cNvPr id="31" name="Shape 31"/>
              <p:cNvSpPr/>
              <p:nvPr/>
            </p:nvSpPr>
            <p:spPr>
              <a:xfrm>
                <a:off x="311149" y="41275"/>
                <a:ext cx="1406525" cy="17743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defRPr sz="700" i="1">
                    <a:solidFill>
                      <a:srgbClr val="FFFFFF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1pPr>
              </a:lstStyle>
              <a:p>
                <a:r>
                  <a:t>R140,G198, B62</a:t>
                </a:r>
              </a:p>
            </p:txBody>
          </p:sp>
        </p:grpSp>
        <p:sp>
          <p:nvSpPr>
            <p:cNvPr id="33" name="Shape 33"/>
            <p:cNvSpPr/>
            <p:nvPr/>
          </p:nvSpPr>
          <p:spPr>
            <a:xfrm>
              <a:off x="0" y="979487"/>
              <a:ext cx="363539" cy="338138"/>
            </a:xfrm>
            <a:prstGeom prst="rect">
              <a:avLst/>
            </a:prstGeom>
            <a:solidFill>
              <a:srgbClr val="5ACBF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pPr>
              <a:endParaRPr/>
            </a:p>
          </p:txBody>
        </p:sp>
        <p:sp>
          <p:nvSpPr>
            <p:cNvPr id="34" name="Shape 34"/>
            <p:cNvSpPr/>
            <p:nvPr/>
          </p:nvSpPr>
          <p:spPr>
            <a:xfrm>
              <a:off x="311149" y="1020762"/>
              <a:ext cx="1682751" cy="177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700" i="1">
                  <a:solidFill>
                    <a:srgbClr val="FFFFFF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</a:lstStyle>
            <a:p>
              <a:r>
                <a:t>R90,G203, B245</a:t>
              </a:r>
            </a:p>
          </p:txBody>
        </p:sp>
      </p:grpSp>
      <p:sp>
        <p:nvSpPr>
          <p:cNvPr id="36" name="Shape 36"/>
          <p:cNvSpPr>
            <a:spLocks noGrp="1"/>
          </p:cNvSpPr>
          <p:nvPr>
            <p:ph type="body" sz="quarter" idx="1" hasCustomPrompt="1"/>
          </p:nvPr>
        </p:nvSpPr>
        <p:spPr>
          <a:xfrm>
            <a:off x="336142" y="1147422"/>
            <a:ext cx="6400801" cy="750347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500"/>
              </a:spcBef>
              <a:defRPr sz="2200">
                <a:solidFill>
                  <a:srgbClr val="8CC63E"/>
                </a:solidFill>
              </a:defRPr>
            </a:lvl1pPr>
            <a:lvl2pPr marL="0" indent="457200">
              <a:lnSpc>
                <a:spcPct val="100000"/>
              </a:lnSpc>
              <a:spcBef>
                <a:spcPts val="500"/>
              </a:spcBef>
              <a:buSzTx/>
              <a:buNone/>
              <a:defRPr sz="2200">
                <a:solidFill>
                  <a:srgbClr val="8CC63E"/>
                </a:solidFill>
              </a:defRPr>
            </a:lvl2pPr>
            <a:lvl3pPr marL="0" indent="914400">
              <a:lnSpc>
                <a:spcPct val="100000"/>
              </a:lnSpc>
              <a:spcBef>
                <a:spcPts val="500"/>
              </a:spcBef>
              <a:buSzTx/>
              <a:buNone/>
              <a:defRPr sz="2200">
                <a:solidFill>
                  <a:srgbClr val="8CC63E"/>
                </a:solidFill>
              </a:defRPr>
            </a:lvl3pPr>
            <a:lvl4pPr marL="0" indent="1371600">
              <a:lnSpc>
                <a:spcPct val="100000"/>
              </a:lnSpc>
              <a:spcBef>
                <a:spcPts val="500"/>
              </a:spcBef>
              <a:buSzTx/>
              <a:buNone/>
              <a:defRPr sz="2200">
                <a:solidFill>
                  <a:srgbClr val="8CC63E"/>
                </a:solidFill>
              </a:defRPr>
            </a:lvl4pPr>
            <a:lvl5pPr marL="0" indent="1828800">
              <a:lnSpc>
                <a:spcPct val="100000"/>
              </a:lnSpc>
              <a:spcBef>
                <a:spcPts val="500"/>
              </a:spcBef>
              <a:buSzTx/>
              <a:buNone/>
              <a:defRPr sz="2200">
                <a:solidFill>
                  <a:srgbClr val="8CC63E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7" name="Shape 37"/>
          <p:cNvSpPr>
            <a:spLocks noGrp="1"/>
          </p:cNvSpPr>
          <p:nvPr>
            <p:ph type="body" sz="quarter" idx="13"/>
          </p:nvPr>
        </p:nvSpPr>
        <p:spPr>
          <a:xfrm>
            <a:off x="336554" y="2820984"/>
            <a:ext cx="4478338" cy="134243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300"/>
              </a:spcBef>
              <a:defRPr sz="1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8" name="Shape 38"/>
          <p:cNvSpPr>
            <a:spLocks noGrp="1"/>
          </p:cNvSpPr>
          <p:nvPr>
            <p:ph type="title" hasCustomPrompt="1"/>
          </p:nvPr>
        </p:nvSpPr>
        <p:spPr>
          <a:xfrm>
            <a:off x="336142" y="543308"/>
            <a:ext cx="6400801" cy="59231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pic>
        <p:nvPicPr>
          <p:cNvPr id="39" name="image2.png" descr="ZTEsoft中兴软创_Logo_反白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3612" y="549275"/>
            <a:ext cx="2625726" cy="37306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40" name="Shape 40"/>
          <p:cNvSpPr>
            <a:spLocks noGrp="1"/>
          </p:cNvSpPr>
          <p:nvPr>
            <p:ph type="sldNum" sz="quarter" idx="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rgbClr val="000000"/>
                </a:solidFill>
                <a:latin typeface="+mj-lt"/>
                <a:ea typeface="+mj-ea"/>
                <a:cs typeface="+mj-cs"/>
                <a:sym typeface="Calibri" panose="020F0502020204030204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感谢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>
            <a:spLocks noGrp="1"/>
          </p:cNvSpPr>
          <p:nvPr>
            <p:ph type="title" hasCustomPrompt="1"/>
          </p:nvPr>
        </p:nvSpPr>
        <p:spPr>
          <a:xfrm>
            <a:off x="1196857" y="1991491"/>
            <a:ext cx="6144218" cy="1487064"/>
          </a:xfrm>
          <a:prstGeom prst="rect">
            <a:avLst/>
          </a:prstGeom>
        </p:spPr>
        <p:txBody>
          <a:bodyPr/>
          <a:lstStyle>
            <a:lvl1pPr>
              <a:defRPr sz="40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t>Title Text</a:t>
            </a:r>
          </a:p>
        </p:txBody>
      </p:sp>
      <p:sp>
        <p:nvSpPr>
          <p:cNvPr id="124" name="Shape 124"/>
          <p:cNvSpPr>
            <a:spLocks noGrp="1"/>
          </p:cNvSpPr>
          <p:nvPr>
            <p:ph type="sldNum" sz="quarter" idx="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rgbClr val="000000"/>
                </a:solidFill>
                <a:latin typeface="+mj-lt"/>
                <a:ea typeface="+mj-ea"/>
                <a:cs typeface="+mj-cs"/>
                <a:sym typeface="Calibri" panose="020F0502020204030204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_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/>
          <p:nvPr/>
        </p:nvSpPr>
        <p:spPr>
          <a:xfrm>
            <a:off x="9359900" y="3926248"/>
            <a:ext cx="1482725" cy="1156927"/>
          </a:xfrm>
          <a:prstGeom prst="rect">
            <a:avLst/>
          </a:prstGeom>
          <a:ln w="12700">
            <a:miter lim="400000"/>
          </a:ln>
        </p:spPr>
        <p:txBody>
          <a:bodyPr lIns="46725" tIns="46725" rIns="46725" bIns="46725" anchor="b">
            <a:spAutoFit/>
          </a:bodyPr>
          <a:lstStyle/>
          <a:p>
            <a:pPr algn="ctr" defTabSz="934720">
              <a:defRPr sz="900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pPr>
            <a:r>
              <a:rPr sz="1800"/>
              <a:t>Title:</a:t>
            </a:r>
          </a:p>
          <a:p>
            <a:pPr algn="ctr" defTabSz="934720">
              <a:defRPr sz="800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pPr>
            <a:r>
              <a:rPr sz="1800"/>
              <a:t>Type: Arial</a:t>
            </a:r>
          </a:p>
          <a:p>
            <a:pPr algn="ctr" defTabSz="934720">
              <a:defRPr sz="800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pPr>
            <a:r>
              <a:rPr sz="1800"/>
              <a:t>Size</a:t>
            </a:r>
            <a:r>
              <a:rPr sz="1800">
                <a:latin typeface="Heiti SC Light"/>
                <a:ea typeface="Heiti SC Light"/>
                <a:cs typeface="Heiti SC Light"/>
                <a:sym typeface="Heiti SC Light"/>
              </a:rPr>
              <a:t>：</a:t>
            </a:r>
            <a:r>
              <a:rPr sz="1800"/>
              <a:t>24pt</a:t>
            </a:r>
          </a:p>
          <a:p>
            <a:pPr algn="ctr" defTabSz="934720">
              <a:defRPr sz="800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pPr>
            <a:r>
              <a:rPr sz="1800"/>
              <a:t>Color</a:t>
            </a:r>
            <a:r>
              <a:rPr sz="1800">
                <a:latin typeface="Heiti SC Light"/>
                <a:ea typeface="Heiti SC Light"/>
                <a:cs typeface="Heiti SC Light"/>
                <a:sym typeface="Heiti SC Light"/>
              </a:rPr>
              <a:t>：</a:t>
            </a:r>
            <a:r>
              <a:rPr sz="1800"/>
              <a:t>The ZTE blue </a:t>
            </a:r>
          </a:p>
          <a:p>
            <a:pPr algn="ctr" defTabSz="934720">
              <a:defRPr sz="900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pPr>
            <a:endParaRPr sz="1800"/>
          </a:p>
          <a:p>
            <a:pPr algn="ctr" defTabSz="934720">
              <a:defRPr sz="900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pPr>
            <a:r>
              <a:rPr sz="1800"/>
              <a:t>Subtitle:</a:t>
            </a:r>
          </a:p>
          <a:p>
            <a:pPr algn="ctr" defTabSz="934720">
              <a:defRPr sz="800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pPr>
            <a:r>
              <a:rPr sz="1800"/>
              <a:t>Type</a:t>
            </a:r>
            <a:r>
              <a:rPr sz="1800">
                <a:latin typeface="Heiti SC Light"/>
                <a:ea typeface="Heiti SC Light"/>
                <a:cs typeface="Heiti SC Light"/>
                <a:sym typeface="Heiti SC Light"/>
              </a:rPr>
              <a:t>：</a:t>
            </a:r>
            <a:r>
              <a:rPr sz="1800"/>
              <a:t>Arial</a:t>
            </a:r>
          </a:p>
          <a:p>
            <a:pPr algn="ctr" defTabSz="934720">
              <a:defRPr sz="800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pPr>
            <a:r>
              <a:rPr sz="1800"/>
              <a:t>Size</a:t>
            </a:r>
            <a:r>
              <a:rPr sz="1800">
                <a:latin typeface="Heiti SC Light"/>
                <a:ea typeface="Heiti SC Light"/>
                <a:cs typeface="Heiti SC Light"/>
                <a:sym typeface="Heiti SC Light"/>
              </a:rPr>
              <a:t>：</a:t>
            </a:r>
            <a:r>
              <a:rPr sz="1800"/>
              <a:t>18pt</a:t>
            </a:r>
          </a:p>
          <a:p>
            <a:pPr algn="ctr" defTabSz="934720">
              <a:defRPr sz="800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pPr>
            <a:r>
              <a:rPr sz="1800"/>
              <a:t>Color: The ZTE green</a:t>
            </a:r>
          </a:p>
        </p:txBody>
      </p:sp>
      <p:grpSp>
        <p:nvGrpSpPr>
          <p:cNvPr id="140" name="Group 140"/>
          <p:cNvGrpSpPr/>
          <p:nvPr/>
        </p:nvGrpSpPr>
        <p:grpSpPr>
          <a:xfrm>
            <a:off x="9620250" y="5135562"/>
            <a:ext cx="1993900" cy="1317625"/>
            <a:chOff x="0" y="0"/>
            <a:chExt cx="1993899" cy="1317624"/>
          </a:xfrm>
        </p:grpSpPr>
        <p:grpSp>
          <p:nvGrpSpPr>
            <p:cNvPr id="134" name="Group 134"/>
            <p:cNvGrpSpPr/>
            <p:nvPr/>
          </p:nvGrpSpPr>
          <p:grpSpPr>
            <a:xfrm>
              <a:off x="0" y="-1"/>
              <a:ext cx="1338262" cy="338137"/>
              <a:chOff x="0" y="0"/>
              <a:chExt cx="1338261" cy="338135"/>
            </a:xfrm>
          </p:grpSpPr>
          <p:sp>
            <p:nvSpPr>
              <p:cNvPr id="132" name="Shape 132"/>
              <p:cNvSpPr/>
              <p:nvPr/>
            </p:nvSpPr>
            <p:spPr>
              <a:xfrm>
                <a:off x="0" y="0"/>
                <a:ext cx="363539" cy="338136"/>
              </a:xfrm>
              <a:prstGeom prst="rect">
                <a:avLst/>
              </a:prstGeom>
              <a:solidFill>
                <a:srgbClr val="008FD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pPr>
                <a:endParaRPr/>
              </a:p>
            </p:txBody>
          </p:sp>
          <p:sp>
            <p:nvSpPr>
              <p:cNvPr id="133" name="Shape 133"/>
              <p:cNvSpPr/>
              <p:nvPr/>
            </p:nvSpPr>
            <p:spPr>
              <a:xfrm>
                <a:off x="311149" y="41275"/>
                <a:ext cx="1027113" cy="17743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defRPr sz="700" i="1">
                    <a:solidFill>
                      <a:srgbClr val="FFFFFF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1pPr>
              </a:lstStyle>
              <a:p>
                <a:r>
                  <a:t>G143, B212</a:t>
                </a:r>
              </a:p>
            </p:txBody>
          </p:sp>
        </p:grpSp>
        <p:grpSp>
          <p:nvGrpSpPr>
            <p:cNvPr id="137" name="Group 137"/>
            <p:cNvGrpSpPr/>
            <p:nvPr/>
          </p:nvGrpSpPr>
          <p:grpSpPr>
            <a:xfrm>
              <a:off x="0" y="496887"/>
              <a:ext cx="1717674" cy="339725"/>
              <a:chOff x="0" y="0"/>
              <a:chExt cx="1717673" cy="339724"/>
            </a:xfrm>
          </p:grpSpPr>
          <p:sp>
            <p:nvSpPr>
              <p:cNvPr id="135" name="Shape 135"/>
              <p:cNvSpPr/>
              <p:nvPr/>
            </p:nvSpPr>
            <p:spPr>
              <a:xfrm>
                <a:off x="0" y="0"/>
                <a:ext cx="363539" cy="339725"/>
              </a:xfrm>
              <a:prstGeom prst="rect">
                <a:avLst/>
              </a:prstGeom>
              <a:solidFill>
                <a:srgbClr val="8CC63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pPr>
                <a:endParaRPr/>
              </a:p>
            </p:txBody>
          </p:sp>
          <p:sp>
            <p:nvSpPr>
              <p:cNvPr id="136" name="Shape 136"/>
              <p:cNvSpPr/>
              <p:nvPr/>
            </p:nvSpPr>
            <p:spPr>
              <a:xfrm>
                <a:off x="311149" y="41275"/>
                <a:ext cx="1406525" cy="17743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defRPr sz="700" i="1">
                    <a:solidFill>
                      <a:srgbClr val="FFFFFF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1pPr>
              </a:lstStyle>
              <a:p>
                <a:r>
                  <a:t>R140,G198, B62</a:t>
                </a:r>
              </a:p>
            </p:txBody>
          </p:sp>
        </p:grpSp>
        <p:sp>
          <p:nvSpPr>
            <p:cNvPr id="138" name="Shape 138"/>
            <p:cNvSpPr/>
            <p:nvPr/>
          </p:nvSpPr>
          <p:spPr>
            <a:xfrm>
              <a:off x="0" y="979487"/>
              <a:ext cx="363539" cy="338138"/>
            </a:xfrm>
            <a:prstGeom prst="rect">
              <a:avLst/>
            </a:prstGeom>
            <a:solidFill>
              <a:srgbClr val="5ACBF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pPr>
              <a:endParaRPr/>
            </a:p>
          </p:txBody>
        </p:sp>
        <p:sp>
          <p:nvSpPr>
            <p:cNvPr id="139" name="Shape 139"/>
            <p:cNvSpPr/>
            <p:nvPr/>
          </p:nvSpPr>
          <p:spPr>
            <a:xfrm>
              <a:off x="311149" y="1020762"/>
              <a:ext cx="1682751" cy="177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700" i="1">
                  <a:solidFill>
                    <a:srgbClr val="FFFFFF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</a:lstStyle>
            <a:p>
              <a:r>
                <a:t>R90,G203, B245</a:t>
              </a:r>
            </a:p>
          </p:txBody>
        </p:sp>
      </p:grpSp>
      <p:pic>
        <p:nvPicPr>
          <p:cNvPr id="141" name="image4-small.jpg" descr="ZTE_ppt_design_0202-06.jpg"/>
          <p:cNvPicPr>
            <a:picLocks noChangeAspect="1"/>
          </p:cNvPicPr>
          <p:nvPr/>
        </p:nvPicPr>
        <p:blipFill>
          <a:blip r:embed="rId2"/>
          <a:srcRect r="10000" b="1387"/>
          <a:stretch>
            <a:fillRect/>
          </a:stretch>
        </p:blipFill>
        <p:spPr>
          <a:xfrm>
            <a:off x="0" y="6470653"/>
            <a:ext cx="8229601" cy="38196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42" name="Shape 142"/>
          <p:cNvSpPr/>
          <p:nvPr/>
        </p:nvSpPr>
        <p:spPr>
          <a:xfrm>
            <a:off x="4271962" y="6605588"/>
            <a:ext cx="2190751" cy="1270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spAutoFit/>
          </a:bodyPr>
          <a:lstStyle>
            <a:lvl1pPr>
              <a:defRPr sz="600">
                <a:solidFill>
                  <a:srgbClr val="7F7F7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</a:lstStyle>
          <a:p>
            <a:r>
              <a:t>© ZTEsoft Technology Co.,Ltd. All rights reserved</a:t>
            </a:r>
          </a:p>
        </p:txBody>
      </p:sp>
      <p:sp>
        <p:nvSpPr>
          <p:cNvPr id="143" name="Shape 143"/>
          <p:cNvSpPr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4" name="Shape 144"/>
          <p:cNvSpPr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grpSp>
        <p:nvGrpSpPr>
          <p:cNvPr id="147" name="Group 147"/>
          <p:cNvGrpSpPr/>
          <p:nvPr/>
        </p:nvGrpSpPr>
        <p:grpSpPr>
          <a:xfrm>
            <a:off x="7505700" y="6475412"/>
            <a:ext cx="1419226" cy="304801"/>
            <a:chOff x="0" y="0"/>
            <a:chExt cx="1419225" cy="304800"/>
          </a:xfrm>
        </p:grpSpPr>
        <p:sp>
          <p:nvSpPr>
            <p:cNvPr id="145" name="Shape 145"/>
            <p:cNvSpPr/>
            <p:nvPr/>
          </p:nvSpPr>
          <p:spPr>
            <a:xfrm>
              <a:off x="0" y="0"/>
              <a:ext cx="1419225" cy="30480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pic>
          <p:nvPicPr>
            <p:cNvPr id="146" name="image5.png" descr="ZTEsoft中兴软创_Logo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53294"/>
              <a:ext cx="1419226" cy="201870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</p:grpSp>
      <p:sp>
        <p:nvSpPr>
          <p:cNvPr id="148" name="Shape 14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目录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/>
          <p:nvPr/>
        </p:nvSpPr>
        <p:spPr>
          <a:xfrm>
            <a:off x="9359900" y="3926248"/>
            <a:ext cx="1482725" cy="1156927"/>
          </a:xfrm>
          <a:prstGeom prst="rect">
            <a:avLst/>
          </a:prstGeom>
          <a:ln w="12700">
            <a:miter lim="400000"/>
          </a:ln>
        </p:spPr>
        <p:txBody>
          <a:bodyPr lIns="46725" tIns="46725" rIns="46725" bIns="46725" anchor="b">
            <a:spAutoFit/>
          </a:bodyPr>
          <a:lstStyle/>
          <a:p>
            <a:pPr algn="ctr" defTabSz="934720">
              <a:defRPr sz="900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pPr>
            <a:r>
              <a:t>Title:</a:t>
            </a:r>
          </a:p>
          <a:p>
            <a:pPr algn="ctr" defTabSz="934720">
              <a:defRPr sz="800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pPr>
            <a:r>
              <a:t>Type: Arial</a:t>
            </a:r>
          </a:p>
          <a:p>
            <a:pPr algn="ctr" defTabSz="934720">
              <a:defRPr sz="800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pPr>
            <a:r>
              <a:t>Size</a:t>
            </a:r>
            <a:r>
              <a:rPr>
                <a:latin typeface="Heiti SC Light"/>
                <a:ea typeface="Heiti SC Light"/>
                <a:cs typeface="Heiti SC Light"/>
                <a:sym typeface="Heiti SC Light"/>
              </a:rPr>
              <a:t>：</a:t>
            </a:r>
            <a:r>
              <a:t>24pt</a:t>
            </a:r>
          </a:p>
          <a:p>
            <a:pPr algn="ctr" defTabSz="934720">
              <a:defRPr sz="800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pPr>
            <a:r>
              <a:t>Color</a:t>
            </a:r>
            <a:r>
              <a:rPr>
                <a:latin typeface="Heiti SC Light"/>
                <a:ea typeface="Heiti SC Light"/>
                <a:cs typeface="Heiti SC Light"/>
                <a:sym typeface="Heiti SC Light"/>
              </a:rPr>
              <a:t>：</a:t>
            </a:r>
            <a:r>
              <a:t>The ZTE blue </a:t>
            </a:r>
          </a:p>
          <a:p>
            <a:pPr algn="ctr" defTabSz="934720">
              <a:defRPr sz="900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pPr>
            <a:endParaRPr/>
          </a:p>
          <a:p>
            <a:pPr algn="ctr" defTabSz="934720">
              <a:defRPr sz="900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pPr>
            <a:r>
              <a:t>Subtitle:</a:t>
            </a:r>
          </a:p>
          <a:p>
            <a:pPr algn="ctr" defTabSz="934720">
              <a:defRPr sz="800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pPr>
            <a:r>
              <a:t>Type</a:t>
            </a:r>
            <a:r>
              <a:rPr>
                <a:latin typeface="Heiti SC Light"/>
                <a:ea typeface="Heiti SC Light"/>
                <a:cs typeface="Heiti SC Light"/>
                <a:sym typeface="Heiti SC Light"/>
              </a:rPr>
              <a:t>：</a:t>
            </a:r>
            <a:r>
              <a:t>Arial</a:t>
            </a:r>
          </a:p>
          <a:p>
            <a:pPr algn="ctr" defTabSz="934720">
              <a:defRPr sz="800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pPr>
            <a:r>
              <a:t>Size</a:t>
            </a:r>
            <a:r>
              <a:rPr>
                <a:latin typeface="Heiti SC Light"/>
                <a:ea typeface="Heiti SC Light"/>
                <a:cs typeface="Heiti SC Light"/>
                <a:sym typeface="Heiti SC Light"/>
              </a:rPr>
              <a:t>：  </a:t>
            </a:r>
            <a:r>
              <a:t>20pt</a:t>
            </a:r>
          </a:p>
          <a:p>
            <a:pPr algn="ctr" defTabSz="934720">
              <a:defRPr sz="800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pPr>
            <a:r>
              <a:t>Color:  The ZTE green</a:t>
            </a:r>
          </a:p>
        </p:txBody>
      </p:sp>
      <p:grpSp>
        <p:nvGrpSpPr>
          <p:cNvPr id="56" name="Group 56"/>
          <p:cNvGrpSpPr/>
          <p:nvPr/>
        </p:nvGrpSpPr>
        <p:grpSpPr>
          <a:xfrm>
            <a:off x="9620250" y="5135562"/>
            <a:ext cx="1993900" cy="1317625"/>
            <a:chOff x="0" y="0"/>
            <a:chExt cx="1993899" cy="1317624"/>
          </a:xfrm>
        </p:grpSpPr>
        <p:grpSp>
          <p:nvGrpSpPr>
            <p:cNvPr id="50" name="Group 50"/>
            <p:cNvGrpSpPr/>
            <p:nvPr/>
          </p:nvGrpSpPr>
          <p:grpSpPr>
            <a:xfrm>
              <a:off x="0" y="-1"/>
              <a:ext cx="1338262" cy="338137"/>
              <a:chOff x="0" y="0"/>
              <a:chExt cx="1338261" cy="338135"/>
            </a:xfrm>
          </p:grpSpPr>
          <p:sp>
            <p:nvSpPr>
              <p:cNvPr id="48" name="Shape 48"/>
              <p:cNvSpPr/>
              <p:nvPr/>
            </p:nvSpPr>
            <p:spPr>
              <a:xfrm>
                <a:off x="0" y="0"/>
                <a:ext cx="363539" cy="338136"/>
              </a:xfrm>
              <a:prstGeom prst="rect">
                <a:avLst/>
              </a:prstGeom>
              <a:solidFill>
                <a:srgbClr val="008FD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pPr>
                <a:endParaRPr/>
              </a:p>
            </p:txBody>
          </p:sp>
          <p:sp>
            <p:nvSpPr>
              <p:cNvPr id="49" name="Shape 49"/>
              <p:cNvSpPr/>
              <p:nvPr/>
            </p:nvSpPr>
            <p:spPr>
              <a:xfrm>
                <a:off x="311149" y="41275"/>
                <a:ext cx="1027113" cy="17743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defRPr sz="700" i="1">
                    <a:solidFill>
                      <a:srgbClr val="FFFFFF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1pPr>
              </a:lstStyle>
              <a:p>
                <a:r>
                  <a:t>G143, B212</a:t>
                </a:r>
              </a:p>
            </p:txBody>
          </p:sp>
        </p:grpSp>
        <p:grpSp>
          <p:nvGrpSpPr>
            <p:cNvPr id="53" name="Group 53"/>
            <p:cNvGrpSpPr/>
            <p:nvPr/>
          </p:nvGrpSpPr>
          <p:grpSpPr>
            <a:xfrm>
              <a:off x="0" y="496887"/>
              <a:ext cx="1717674" cy="339725"/>
              <a:chOff x="0" y="0"/>
              <a:chExt cx="1717673" cy="339724"/>
            </a:xfrm>
          </p:grpSpPr>
          <p:sp>
            <p:nvSpPr>
              <p:cNvPr id="51" name="Shape 51"/>
              <p:cNvSpPr/>
              <p:nvPr/>
            </p:nvSpPr>
            <p:spPr>
              <a:xfrm>
                <a:off x="0" y="0"/>
                <a:ext cx="363539" cy="339725"/>
              </a:xfrm>
              <a:prstGeom prst="rect">
                <a:avLst/>
              </a:prstGeom>
              <a:solidFill>
                <a:srgbClr val="8CC63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pPr>
                <a:endParaRPr/>
              </a:p>
            </p:txBody>
          </p:sp>
          <p:sp>
            <p:nvSpPr>
              <p:cNvPr id="52" name="Shape 52"/>
              <p:cNvSpPr/>
              <p:nvPr/>
            </p:nvSpPr>
            <p:spPr>
              <a:xfrm>
                <a:off x="311149" y="41275"/>
                <a:ext cx="1406525" cy="17743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defRPr sz="700" i="1">
                    <a:solidFill>
                      <a:srgbClr val="FFFFFF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1pPr>
              </a:lstStyle>
              <a:p>
                <a:r>
                  <a:t>R140,G198, B62</a:t>
                </a:r>
              </a:p>
            </p:txBody>
          </p:sp>
        </p:grpSp>
        <p:sp>
          <p:nvSpPr>
            <p:cNvPr id="54" name="Shape 54"/>
            <p:cNvSpPr/>
            <p:nvPr/>
          </p:nvSpPr>
          <p:spPr>
            <a:xfrm>
              <a:off x="0" y="979487"/>
              <a:ext cx="363539" cy="338138"/>
            </a:xfrm>
            <a:prstGeom prst="rect">
              <a:avLst/>
            </a:prstGeom>
            <a:solidFill>
              <a:srgbClr val="5ACBF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pPr>
              <a:endParaRPr/>
            </a:p>
          </p:txBody>
        </p:sp>
        <p:sp>
          <p:nvSpPr>
            <p:cNvPr id="55" name="Shape 55"/>
            <p:cNvSpPr/>
            <p:nvPr/>
          </p:nvSpPr>
          <p:spPr>
            <a:xfrm>
              <a:off x="311149" y="1020762"/>
              <a:ext cx="1682751" cy="177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700" i="1">
                  <a:solidFill>
                    <a:srgbClr val="FFFFFF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</a:lstStyle>
            <a:p>
              <a:r>
                <a:t>R90,G203, B245</a:t>
              </a:r>
            </a:p>
          </p:txBody>
        </p:sp>
      </p:grpSp>
      <p:sp>
        <p:nvSpPr>
          <p:cNvPr id="57" name="Shape 57"/>
          <p:cNvSpPr>
            <a:spLocks noGrp="1"/>
          </p:cNvSpPr>
          <p:nvPr>
            <p:ph type="title" hasCustomPrompt="1"/>
          </p:nvPr>
        </p:nvSpPr>
        <p:spPr>
          <a:xfrm>
            <a:off x="1613648" y="679442"/>
            <a:ext cx="6608017" cy="802416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8" name="Shape 58"/>
          <p:cNvSpPr>
            <a:spLocks noGrp="1"/>
          </p:cNvSpPr>
          <p:nvPr>
            <p:ph type="body" idx="1" hasCustomPrompt="1"/>
          </p:nvPr>
        </p:nvSpPr>
        <p:spPr>
          <a:xfrm>
            <a:off x="1613648" y="1605345"/>
            <a:ext cx="6608017" cy="3868814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000"/>
            </a:lvl1pPr>
            <a:lvl2pPr marL="774700" indent="-317500">
              <a:lnSpc>
                <a:spcPct val="100000"/>
              </a:lnSpc>
              <a:defRPr sz="2000"/>
            </a:lvl2pPr>
            <a:lvl3pPr marL="1200150" indent="-285750">
              <a:lnSpc>
                <a:spcPct val="100000"/>
              </a:lnSpc>
              <a:defRPr sz="2000"/>
            </a:lvl3pPr>
            <a:lvl4pPr marL="1697990" indent="-326390">
              <a:lnSpc>
                <a:spcPct val="100000"/>
              </a:lnSpc>
              <a:defRPr sz="2000"/>
            </a:lvl4pPr>
            <a:lvl5pPr marL="2209800" indent="-381000">
              <a:lnSpc>
                <a:spcPct val="100000"/>
              </a:lnSpc>
              <a:defRPr sz="2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9" name="Shape 59"/>
          <p:cNvSpPr>
            <a:spLocks noGrp="1"/>
          </p:cNvSpPr>
          <p:nvPr>
            <p:ph type="sldNum" sz="quarter" idx="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rgbClr val="000000"/>
                </a:solidFill>
                <a:latin typeface="+mj-lt"/>
                <a:ea typeface="+mj-ea"/>
                <a:cs typeface="+mj-cs"/>
                <a:sym typeface="Calibri" panose="020F0502020204030204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7" name="Shape 67"/>
          <p:cNvSpPr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8" name="Shape 6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image4-small.jpg" descr="ZTE_ppt_design_0202-06.jpg"/>
          <p:cNvPicPr>
            <a:picLocks noChangeAspect="1"/>
          </p:cNvPicPr>
          <p:nvPr/>
        </p:nvPicPr>
        <p:blipFill>
          <a:blip r:embed="rId2"/>
          <a:srcRect r="10000" b="1387"/>
          <a:stretch>
            <a:fillRect/>
          </a:stretch>
        </p:blipFill>
        <p:spPr>
          <a:xfrm>
            <a:off x="0" y="6470653"/>
            <a:ext cx="8229601" cy="38196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76" name="Shape 76"/>
          <p:cNvSpPr/>
          <p:nvPr/>
        </p:nvSpPr>
        <p:spPr>
          <a:xfrm>
            <a:off x="9359900" y="3926248"/>
            <a:ext cx="1482725" cy="1156927"/>
          </a:xfrm>
          <a:prstGeom prst="rect">
            <a:avLst/>
          </a:prstGeom>
          <a:ln w="12700">
            <a:miter lim="400000"/>
          </a:ln>
        </p:spPr>
        <p:txBody>
          <a:bodyPr lIns="46725" tIns="46725" rIns="46725" bIns="46725" anchor="b">
            <a:spAutoFit/>
          </a:bodyPr>
          <a:lstStyle/>
          <a:p>
            <a:pPr algn="ctr" defTabSz="934720">
              <a:defRPr sz="900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pPr>
            <a:r>
              <a:t>Title:</a:t>
            </a:r>
          </a:p>
          <a:p>
            <a:pPr algn="ctr" defTabSz="934720">
              <a:defRPr sz="800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pPr>
            <a:r>
              <a:t>Type: Arial</a:t>
            </a:r>
          </a:p>
          <a:p>
            <a:pPr algn="ctr" defTabSz="934720">
              <a:defRPr sz="800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pPr>
            <a:r>
              <a:t>Size</a:t>
            </a:r>
            <a:r>
              <a:rPr>
                <a:latin typeface="Heiti SC Light"/>
                <a:ea typeface="Heiti SC Light"/>
                <a:cs typeface="Heiti SC Light"/>
                <a:sym typeface="Heiti SC Light"/>
              </a:rPr>
              <a:t>：</a:t>
            </a:r>
            <a:r>
              <a:t>24pt</a:t>
            </a:r>
          </a:p>
          <a:p>
            <a:pPr algn="ctr" defTabSz="934720">
              <a:defRPr sz="800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pPr>
            <a:r>
              <a:t>Color</a:t>
            </a:r>
            <a:r>
              <a:rPr>
                <a:latin typeface="Heiti SC Light"/>
                <a:ea typeface="Heiti SC Light"/>
                <a:cs typeface="Heiti SC Light"/>
                <a:sym typeface="Heiti SC Light"/>
              </a:rPr>
              <a:t>：</a:t>
            </a:r>
            <a:r>
              <a:t>The ZTE blue </a:t>
            </a:r>
          </a:p>
          <a:p>
            <a:pPr algn="ctr" defTabSz="934720">
              <a:defRPr sz="900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pPr>
            <a:endParaRPr/>
          </a:p>
          <a:p>
            <a:pPr algn="ctr" defTabSz="934720">
              <a:defRPr sz="900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pPr>
            <a:r>
              <a:t>Subtitle:</a:t>
            </a:r>
          </a:p>
          <a:p>
            <a:pPr algn="ctr" defTabSz="934720">
              <a:defRPr sz="800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pPr>
            <a:r>
              <a:t>Type</a:t>
            </a:r>
            <a:r>
              <a:rPr>
                <a:latin typeface="Heiti SC Light"/>
                <a:ea typeface="Heiti SC Light"/>
                <a:cs typeface="Heiti SC Light"/>
                <a:sym typeface="Heiti SC Light"/>
              </a:rPr>
              <a:t>：</a:t>
            </a:r>
            <a:r>
              <a:t>Arial</a:t>
            </a:r>
          </a:p>
          <a:p>
            <a:pPr algn="ctr" defTabSz="934720">
              <a:defRPr sz="800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pPr>
            <a:r>
              <a:t>Size</a:t>
            </a:r>
            <a:r>
              <a:rPr>
                <a:latin typeface="Heiti SC Light"/>
                <a:ea typeface="Heiti SC Light"/>
                <a:cs typeface="Heiti SC Light"/>
                <a:sym typeface="Heiti SC Light"/>
              </a:rPr>
              <a:t>：</a:t>
            </a:r>
            <a:r>
              <a:t>18pt</a:t>
            </a:r>
          </a:p>
          <a:p>
            <a:pPr algn="ctr" defTabSz="934720">
              <a:defRPr sz="800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pPr>
            <a:r>
              <a:t>Color: The ZTE green</a:t>
            </a:r>
          </a:p>
        </p:txBody>
      </p:sp>
      <p:grpSp>
        <p:nvGrpSpPr>
          <p:cNvPr id="85" name="Group 85"/>
          <p:cNvGrpSpPr/>
          <p:nvPr/>
        </p:nvGrpSpPr>
        <p:grpSpPr>
          <a:xfrm>
            <a:off x="9620250" y="5135562"/>
            <a:ext cx="1993900" cy="1317625"/>
            <a:chOff x="0" y="0"/>
            <a:chExt cx="1993899" cy="1317624"/>
          </a:xfrm>
        </p:grpSpPr>
        <p:grpSp>
          <p:nvGrpSpPr>
            <p:cNvPr id="79" name="Group 79"/>
            <p:cNvGrpSpPr/>
            <p:nvPr/>
          </p:nvGrpSpPr>
          <p:grpSpPr>
            <a:xfrm>
              <a:off x="0" y="-1"/>
              <a:ext cx="1338262" cy="338137"/>
              <a:chOff x="0" y="0"/>
              <a:chExt cx="1338261" cy="338135"/>
            </a:xfrm>
          </p:grpSpPr>
          <p:sp>
            <p:nvSpPr>
              <p:cNvPr id="77" name="Shape 77"/>
              <p:cNvSpPr/>
              <p:nvPr/>
            </p:nvSpPr>
            <p:spPr>
              <a:xfrm>
                <a:off x="0" y="0"/>
                <a:ext cx="363539" cy="338136"/>
              </a:xfrm>
              <a:prstGeom prst="rect">
                <a:avLst/>
              </a:prstGeom>
              <a:solidFill>
                <a:srgbClr val="008FD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pPr>
                <a:endParaRPr/>
              </a:p>
            </p:txBody>
          </p:sp>
          <p:sp>
            <p:nvSpPr>
              <p:cNvPr id="78" name="Shape 78"/>
              <p:cNvSpPr/>
              <p:nvPr/>
            </p:nvSpPr>
            <p:spPr>
              <a:xfrm>
                <a:off x="311149" y="41275"/>
                <a:ext cx="1027113" cy="17743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defRPr sz="700" i="1">
                    <a:solidFill>
                      <a:srgbClr val="FFFFFF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1pPr>
              </a:lstStyle>
              <a:p>
                <a:r>
                  <a:t>G143, B212</a:t>
                </a:r>
              </a:p>
            </p:txBody>
          </p:sp>
        </p:grpSp>
        <p:grpSp>
          <p:nvGrpSpPr>
            <p:cNvPr id="82" name="Group 82"/>
            <p:cNvGrpSpPr/>
            <p:nvPr/>
          </p:nvGrpSpPr>
          <p:grpSpPr>
            <a:xfrm>
              <a:off x="0" y="496887"/>
              <a:ext cx="1717674" cy="339725"/>
              <a:chOff x="0" y="0"/>
              <a:chExt cx="1717673" cy="339724"/>
            </a:xfrm>
          </p:grpSpPr>
          <p:sp>
            <p:nvSpPr>
              <p:cNvPr id="80" name="Shape 80"/>
              <p:cNvSpPr/>
              <p:nvPr/>
            </p:nvSpPr>
            <p:spPr>
              <a:xfrm>
                <a:off x="0" y="0"/>
                <a:ext cx="363539" cy="339725"/>
              </a:xfrm>
              <a:prstGeom prst="rect">
                <a:avLst/>
              </a:prstGeom>
              <a:solidFill>
                <a:srgbClr val="8CC63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pPr>
                <a:endParaRPr/>
              </a:p>
            </p:txBody>
          </p:sp>
          <p:sp>
            <p:nvSpPr>
              <p:cNvPr id="81" name="Shape 81"/>
              <p:cNvSpPr/>
              <p:nvPr/>
            </p:nvSpPr>
            <p:spPr>
              <a:xfrm>
                <a:off x="311149" y="41275"/>
                <a:ext cx="1406525" cy="17743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defRPr sz="700" i="1">
                    <a:solidFill>
                      <a:srgbClr val="FFFFFF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1pPr>
              </a:lstStyle>
              <a:p>
                <a:r>
                  <a:t>R140,G198, B62</a:t>
                </a:r>
              </a:p>
            </p:txBody>
          </p:sp>
        </p:grpSp>
        <p:sp>
          <p:nvSpPr>
            <p:cNvPr id="83" name="Shape 83"/>
            <p:cNvSpPr/>
            <p:nvPr/>
          </p:nvSpPr>
          <p:spPr>
            <a:xfrm>
              <a:off x="0" y="979487"/>
              <a:ext cx="363539" cy="338138"/>
            </a:xfrm>
            <a:prstGeom prst="rect">
              <a:avLst/>
            </a:prstGeom>
            <a:solidFill>
              <a:srgbClr val="5ACBF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pPr>
              <a:endParaRPr/>
            </a:p>
          </p:txBody>
        </p:sp>
        <p:sp>
          <p:nvSpPr>
            <p:cNvPr id="84" name="Shape 84"/>
            <p:cNvSpPr/>
            <p:nvPr/>
          </p:nvSpPr>
          <p:spPr>
            <a:xfrm>
              <a:off x="311149" y="1020762"/>
              <a:ext cx="1682751" cy="177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700" i="1">
                  <a:solidFill>
                    <a:srgbClr val="FFFFFF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</a:lstStyle>
            <a:p>
              <a:r>
                <a:t>R90,G203, B245</a:t>
              </a:r>
            </a:p>
          </p:txBody>
        </p:sp>
      </p:grpSp>
      <p:sp>
        <p:nvSpPr>
          <p:cNvPr id="86" name="Shape 86"/>
          <p:cNvSpPr>
            <a:spLocks noGrp="1"/>
          </p:cNvSpPr>
          <p:nvPr>
            <p:ph type="body" sz="half" idx="1" hasCustomPrompt="1"/>
          </p:nvPr>
        </p:nvSpPr>
        <p:spPr>
          <a:xfrm>
            <a:off x="336136" y="1514284"/>
            <a:ext cx="4102550" cy="4841712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7" name="Shape 87"/>
          <p:cNvSpPr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88" name="Shape 88"/>
          <p:cNvSpPr/>
          <p:nvPr/>
        </p:nvSpPr>
        <p:spPr>
          <a:xfrm>
            <a:off x="4271962" y="6605588"/>
            <a:ext cx="2190751" cy="1270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spAutoFit/>
          </a:bodyPr>
          <a:lstStyle>
            <a:lvl1pPr>
              <a:defRPr sz="600">
                <a:solidFill>
                  <a:srgbClr val="7F7F7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</a:lstStyle>
          <a:p>
            <a:r>
              <a:t>© ZTEsoft Technology Co.,Ltd. All rights reserved</a:t>
            </a:r>
          </a:p>
        </p:txBody>
      </p:sp>
      <p:grpSp>
        <p:nvGrpSpPr>
          <p:cNvPr id="91" name="Group 91"/>
          <p:cNvGrpSpPr/>
          <p:nvPr/>
        </p:nvGrpSpPr>
        <p:grpSpPr>
          <a:xfrm>
            <a:off x="7505700" y="6475412"/>
            <a:ext cx="1419226" cy="304801"/>
            <a:chOff x="0" y="0"/>
            <a:chExt cx="1419225" cy="304800"/>
          </a:xfrm>
        </p:grpSpPr>
        <p:sp>
          <p:nvSpPr>
            <p:cNvPr id="89" name="Shape 89"/>
            <p:cNvSpPr/>
            <p:nvPr/>
          </p:nvSpPr>
          <p:spPr>
            <a:xfrm>
              <a:off x="0" y="0"/>
              <a:ext cx="1419225" cy="30480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pic>
          <p:nvPicPr>
            <p:cNvPr id="90" name="image5.png" descr="ZTEsoft中兴软创_Logo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53294"/>
              <a:ext cx="1419226" cy="201870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</p:grpSp>
      <p:sp>
        <p:nvSpPr>
          <p:cNvPr id="92" name="Shape 9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感谢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>
            <a:spLocks noGrp="1"/>
          </p:cNvSpPr>
          <p:nvPr>
            <p:ph type="title" hasCustomPrompt="1"/>
          </p:nvPr>
        </p:nvSpPr>
        <p:spPr>
          <a:xfrm>
            <a:off x="1196857" y="1991491"/>
            <a:ext cx="6144218" cy="1487064"/>
          </a:xfrm>
          <a:prstGeom prst="rect">
            <a:avLst/>
          </a:prstGeom>
        </p:spPr>
        <p:txBody>
          <a:bodyPr/>
          <a:lstStyle>
            <a:lvl1pPr>
              <a:defRPr sz="40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t>Title Text</a:t>
            </a:r>
          </a:p>
        </p:txBody>
      </p:sp>
      <p:sp>
        <p:nvSpPr>
          <p:cNvPr id="124" name="Shape 124"/>
          <p:cNvSpPr>
            <a:spLocks noGrp="1"/>
          </p:cNvSpPr>
          <p:nvPr>
            <p:ph type="sldNum" sz="quarter" idx="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rgbClr val="000000"/>
                </a:solidFill>
                <a:latin typeface="+mj-lt"/>
                <a:ea typeface="+mj-ea"/>
                <a:cs typeface="+mj-cs"/>
                <a:sym typeface="Calibri" panose="020F0502020204030204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_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/>
          <p:nvPr/>
        </p:nvSpPr>
        <p:spPr>
          <a:xfrm>
            <a:off x="9359900" y="3926248"/>
            <a:ext cx="1482725" cy="1156927"/>
          </a:xfrm>
          <a:prstGeom prst="rect">
            <a:avLst/>
          </a:prstGeom>
          <a:ln w="12700">
            <a:miter lim="400000"/>
          </a:ln>
        </p:spPr>
        <p:txBody>
          <a:bodyPr lIns="46725" tIns="46725" rIns="46725" bIns="46725" anchor="b">
            <a:spAutoFit/>
          </a:bodyPr>
          <a:lstStyle/>
          <a:p>
            <a:pPr algn="ctr" defTabSz="934720">
              <a:defRPr sz="900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pPr>
            <a:r>
              <a:t>Title:</a:t>
            </a:r>
          </a:p>
          <a:p>
            <a:pPr algn="ctr" defTabSz="934720">
              <a:defRPr sz="800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pPr>
            <a:r>
              <a:t>Type: Arial</a:t>
            </a:r>
          </a:p>
          <a:p>
            <a:pPr algn="ctr" defTabSz="934720">
              <a:defRPr sz="800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pPr>
            <a:r>
              <a:t>Size</a:t>
            </a:r>
            <a:r>
              <a:rPr>
                <a:latin typeface="Heiti SC Light"/>
                <a:ea typeface="Heiti SC Light"/>
                <a:cs typeface="Heiti SC Light"/>
                <a:sym typeface="Heiti SC Light"/>
              </a:rPr>
              <a:t>：</a:t>
            </a:r>
            <a:r>
              <a:t>24pt</a:t>
            </a:r>
          </a:p>
          <a:p>
            <a:pPr algn="ctr" defTabSz="934720">
              <a:defRPr sz="800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pPr>
            <a:r>
              <a:t>Color</a:t>
            </a:r>
            <a:r>
              <a:rPr>
                <a:latin typeface="Heiti SC Light"/>
                <a:ea typeface="Heiti SC Light"/>
                <a:cs typeface="Heiti SC Light"/>
                <a:sym typeface="Heiti SC Light"/>
              </a:rPr>
              <a:t>：</a:t>
            </a:r>
            <a:r>
              <a:t>The ZTE blue </a:t>
            </a:r>
          </a:p>
          <a:p>
            <a:pPr algn="ctr" defTabSz="934720">
              <a:defRPr sz="900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pPr>
            <a:endParaRPr/>
          </a:p>
          <a:p>
            <a:pPr algn="ctr" defTabSz="934720">
              <a:defRPr sz="900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pPr>
            <a:r>
              <a:t>Subtitle:</a:t>
            </a:r>
          </a:p>
          <a:p>
            <a:pPr algn="ctr" defTabSz="934720">
              <a:defRPr sz="800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pPr>
            <a:r>
              <a:t>Type</a:t>
            </a:r>
            <a:r>
              <a:rPr>
                <a:latin typeface="Heiti SC Light"/>
                <a:ea typeface="Heiti SC Light"/>
                <a:cs typeface="Heiti SC Light"/>
                <a:sym typeface="Heiti SC Light"/>
              </a:rPr>
              <a:t>：</a:t>
            </a:r>
            <a:r>
              <a:t>Arial</a:t>
            </a:r>
          </a:p>
          <a:p>
            <a:pPr algn="ctr" defTabSz="934720">
              <a:defRPr sz="800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pPr>
            <a:r>
              <a:t>Size</a:t>
            </a:r>
            <a:r>
              <a:rPr>
                <a:latin typeface="Heiti SC Light"/>
                <a:ea typeface="Heiti SC Light"/>
                <a:cs typeface="Heiti SC Light"/>
                <a:sym typeface="Heiti SC Light"/>
              </a:rPr>
              <a:t>：</a:t>
            </a:r>
            <a:r>
              <a:t>18pt</a:t>
            </a:r>
          </a:p>
          <a:p>
            <a:pPr algn="ctr" defTabSz="934720">
              <a:defRPr sz="800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pPr>
            <a:r>
              <a:t>Color: The ZTE green</a:t>
            </a:r>
          </a:p>
        </p:txBody>
      </p:sp>
      <p:grpSp>
        <p:nvGrpSpPr>
          <p:cNvPr id="140" name="Group 140"/>
          <p:cNvGrpSpPr/>
          <p:nvPr/>
        </p:nvGrpSpPr>
        <p:grpSpPr>
          <a:xfrm>
            <a:off x="9620250" y="5135562"/>
            <a:ext cx="1993900" cy="1317625"/>
            <a:chOff x="0" y="0"/>
            <a:chExt cx="1993899" cy="1317624"/>
          </a:xfrm>
        </p:grpSpPr>
        <p:grpSp>
          <p:nvGrpSpPr>
            <p:cNvPr id="134" name="Group 134"/>
            <p:cNvGrpSpPr/>
            <p:nvPr/>
          </p:nvGrpSpPr>
          <p:grpSpPr>
            <a:xfrm>
              <a:off x="0" y="-1"/>
              <a:ext cx="1338262" cy="338137"/>
              <a:chOff x="0" y="0"/>
              <a:chExt cx="1338261" cy="338135"/>
            </a:xfrm>
          </p:grpSpPr>
          <p:sp>
            <p:nvSpPr>
              <p:cNvPr id="132" name="Shape 132"/>
              <p:cNvSpPr/>
              <p:nvPr/>
            </p:nvSpPr>
            <p:spPr>
              <a:xfrm>
                <a:off x="0" y="0"/>
                <a:ext cx="363539" cy="338136"/>
              </a:xfrm>
              <a:prstGeom prst="rect">
                <a:avLst/>
              </a:prstGeom>
              <a:solidFill>
                <a:srgbClr val="008FD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pPr>
                <a:endParaRPr/>
              </a:p>
            </p:txBody>
          </p:sp>
          <p:sp>
            <p:nvSpPr>
              <p:cNvPr id="133" name="Shape 133"/>
              <p:cNvSpPr/>
              <p:nvPr/>
            </p:nvSpPr>
            <p:spPr>
              <a:xfrm>
                <a:off x="311149" y="41275"/>
                <a:ext cx="1027113" cy="17743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defRPr sz="700" i="1">
                    <a:solidFill>
                      <a:srgbClr val="FFFFFF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1pPr>
              </a:lstStyle>
              <a:p>
                <a:r>
                  <a:t>G143, B212</a:t>
                </a:r>
              </a:p>
            </p:txBody>
          </p:sp>
        </p:grpSp>
        <p:grpSp>
          <p:nvGrpSpPr>
            <p:cNvPr id="137" name="Group 137"/>
            <p:cNvGrpSpPr/>
            <p:nvPr/>
          </p:nvGrpSpPr>
          <p:grpSpPr>
            <a:xfrm>
              <a:off x="0" y="496887"/>
              <a:ext cx="1717674" cy="339725"/>
              <a:chOff x="0" y="0"/>
              <a:chExt cx="1717673" cy="339724"/>
            </a:xfrm>
          </p:grpSpPr>
          <p:sp>
            <p:nvSpPr>
              <p:cNvPr id="135" name="Shape 135"/>
              <p:cNvSpPr/>
              <p:nvPr/>
            </p:nvSpPr>
            <p:spPr>
              <a:xfrm>
                <a:off x="0" y="0"/>
                <a:ext cx="363539" cy="339725"/>
              </a:xfrm>
              <a:prstGeom prst="rect">
                <a:avLst/>
              </a:prstGeom>
              <a:solidFill>
                <a:srgbClr val="8CC63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pPr>
                <a:endParaRPr/>
              </a:p>
            </p:txBody>
          </p:sp>
          <p:sp>
            <p:nvSpPr>
              <p:cNvPr id="136" name="Shape 136"/>
              <p:cNvSpPr/>
              <p:nvPr/>
            </p:nvSpPr>
            <p:spPr>
              <a:xfrm>
                <a:off x="311149" y="41275"/>
                <a:ext cx="1406525" cy="17743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defRPr sz="700" i="1">
                    <a:solidFill>
                      <a:srgbClr val="FFFFFF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1pPr>
              </a:lstStyle>
              <a:p>
                <a:r>
                  <a:t>R140,G198, B62</a:t>
                </a:r>
              </a:p>
            </p:txBody>
          </p:sp>
        </p:grpSp>
        <p:sp>
          <p:nvSpPr>
            <p:cNvPr id="138" name="Shape 138"/>
            <p:cNvSpPr/>
            <p:nvPr/>
          </p:nvSpPr>
          <p:spPr>
            <a:xfrm>
              <a:off x="0" y="979487"/>
              <a:ext cx="363539" cy="338138"/>
            </a:xfrm>
            <a:prstGeom prst="rect">
              <a:avLst/>
            </a:prstGeom>
            <a:solidFill>
              <a:srgbClr val="5ACBF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pPr>
              <a:endParaRPr/>
            </a:p>
          </p:txBody>
        </p:sp>
        <p:sp>
          <p:nvSpPr>
            <p:cNvPr id="139" name="Shape 139"/>
            <p:cNvSpPr/>
            <p:nvPr/>
          </p:nvSpPr>
          <p:spPr>
            <a:xfrm>
              <a:off x="311149" y="1020762"/>
              <a:ext cx="1682751" cy="177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700" i="1">
                  <a:solidFill>
                    <a:srgbClr val="FFFFFF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</a:lstStyle>
            <a:p>
              <a:r>
                <a:t>R90,G203, B245</a:t>
              </a:r>
            </a:p>
          </p:txBody>
        </p:sp>
      </p:grpSp>
      <p:pic>
        <p:nvPicPr>
          <p:cNvPr id="141" name="image4-small.jpg" descr="ZTE_ppt_design_0202-06.jpg"/>
          <p:cNvPicPr>
            <a:picLocks noChangeAspect="1"/>
          </p:cNvPicPr>
          <p:nvPr/>
        </p:nvPicPr>
        <p:blipFill>
          <a:blip r:embed="rId2"/>
          <a:srcRect r="10000" b="1387"/>
          <a:stretch>
            <a:fillRect/>
          </a:stretch>
        </p:blipFill>
        <p:spPr>
          <a:xfrm>
            <a:off x="0" y="6470653"/>
            <a:ext cx="8229601" cy="38196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42" name="Shape 142"/>
          <p:cNvSpPr/>
          <p:nvPr/>
        </p:nvSpPr>
        <p:spPr>
          <a:xfrm>
            <a:off x="4271962" y="6605588"/>
            <a:ext cx="2190751" cy="1270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spAutoFit/>
          </a:bodyPr>
          <a:lstStyle>
            <a:lvl1pPr>
              <a:defRPr sz="600">
                <a:solidFill>
                  <a:srgbClr val="7F7F7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</a:lstStyle>
          <a:p>
            <a:r>
              <a:t>© ZTEsoft Technology Co.,Ltd. All rights reserved</a:t>
            </a:r>
          </a:p>
        </p:txBody>
      </p:sp>
      <p:sp>
        <p:nvSpPr>
          <p:cNvPr id="143" name="Shape 143"/>
          <p:cNvSpPr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4" name="Shape 144"/>
          <p:cNvSpPr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grpSp>
        <p:nvGrpSpPr>
          <p:cNvPr id="147" name="Group 147"/>
          <p:cNvGrpSpPr/>
          <p:nvPr/>
        </p:nvGrpSpPr>
        <p:grpSpPr>
          <a:xfrm>
            <a:off x="7505700" y="6475412"/>
            <a:ext cx="1419226" cy="304801"/>
            <a:chOff x="0" y="0"/>
            <a:chExt cx="1419225" cy="304800"/>
          </a:xfrm>
        </p:grpSpPr>
        <p:sp>
          <p:nvSpPr>
            <p:cNvPr id="145" name="Shape 145"/>
            <p:cNvSpPr/>
            <p:nvPr/>
          </p:nvSpPr>
          <p:spPr>
            <a:xfrm>
              <a:off x="0" y="0"/>
              <a:ext cx="1419225" cy="30480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pic>
          <p:nvPicPr>
            <p:cNvPr id="146" name="image5.png" descr="ZTEsoft中兴软创_Logo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53294"/>
              <a:ext cx="1419226" cy="201870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</p:grpSp>
      <p:sp>
        <p:nvSpPr>
          <p:cNvPr id="148" name="Shape 14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1_标题幻灯片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/>
          <p:nvPr/>
        </p:nvSpPr>
        <p:spPr>
          <a:xfrm>
            <a:off x="9359900" y="3926248"/>
            <a:ext cx="1482725" cy="1156927"/>
          </a:xfrm>
          <a:prstGeom prst="rect">
            <a:avLst/>
          </a:prstGeom>
          <a:ln w="12700">
            <a:miter lim="400000"/>
          </a:ln>
        </p:spPr>
        <p:txBody>
          <a:bodyPr lIns="46725" tIns="46725" rIns="46725" bIns="46725" anchor="b">
            <a:spAutoFit/>
          </a:bodyPr>
          <a:lstStyle/>
          <a:p>
            <a:pPr algn="ctr" defTabSz="934720">
              <a:defRPr sz="900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pPr>
            <a:r>
              <a:rPr sz="1800"/>
              <a:t>Title:</a:t>
            </a:r>
          </a:p>
          <a:p>
            <a:pPr algn="ctr" defTabSz="934720">
              <a:defRPr sz="800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pPr>
            <a:r>
              <a:rPr sz="1800"/>
              <a:t>Type: Arial</a:t>
            </a:r>
          </a:p>
          <a:p>
            <a:pPr algn="ctr" defTabSz="934720">
              <a:defRPr sz="800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pPr>
            <a:r>
              <a:rPr sz="1800"/>
              <a:t>Size</a:t>
            </a:r>
            <a:r>
              <a:rPr sz="1800">
                <a:latin typeface="Heiti SC Light"/>
                <a:ea typeface="Heiti SC Light"/>
                <a:cs typeface="Heiti SC Light"/>
                <a:sym typeface="Heiti SC Light"/>
              </a:rPr>
              <a:t>：</a:t>
            </a:r>
            <a:r>
              <a:rPr sz="1800"/>
              <a:t>24</a:t>
            </a:r>
            <a:r>
              <a:rPr sz="1800">
                <a:latin typeface="Heiti SC Light"/>
                <a:ea typeface="Heiti SC Light"/>
                <a:cs typeface="Heiti SC Light"/>
                <a:sym typeface="Heiti SC Light"/>
              </a:rPr>
              <a:t>－</a:t>
            </a:r>
            <a:r>
              <a:rPr sz="1800"/>
              <a:t>32pt</a:t>
            </a:r>
          </a:p>
          <a:p>
            <a:pPr algn="ctr" defTabSz="934720">
              <a:defRPr sz="800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pPr>
            <a:r>
              <a:rPr sz="1800"/>
              <a:t>Color</a:t>
            </a:r>
            <a:r>
              <a:rPr sz="1800">
                <a:latin typeface="Heiti SC Light"/>
                <a:ea typeface="Heiti SC Light"/>
                <a:cs typeface="Heiti SC Light"/>
                <a:sym typeface="Heiti SC Light"/>
              </a:rPr>
              <a:t>：</a:t>
            </a:r>
            <a:r>
              <a:rPr sz="1800"/>
              <a:t>The ZTE blue </a:t>
            </a:r>
          </a:p>
          <a:p>
            <a:pPr algn="ctr" defTabSz="934720">
              <a:defRPr sz="900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pPr>
            <a:endParaRPr sz="1800"/>
          </a:p>
          <a:p>
            <a:pPr algn="ctr" defTabSz="934720">
              <a:defRPr sz="900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pPr>
            <a:r>
              <a:rPr sz="1800"/>
              <a:t>Subtitle:</a:t>
            </a:r>
          </a:p>
          <a:p>
            <a:pPr algn="ctr" defTabSz="934720">
              <a:defRPr sz="800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pPr>
            <a:r>
              <a:rPr sz="1800"/>
              <a:t>Type</a:t>
            </a:r>
            <a:r>
              <a:rPr sz="1800">
                <a:latin typeface="Heiti SC Light"/>
                <a:ea typeface="Heiti SC Light"/>
                <a:cs typeface="Heiti SC Light"/>
                <a:sym typeface="Heiti SC Light"/>
              </a:rPr>
              <a:t>：</a:t>
            </a:r>
            <a:r>
              <a:rPr sz="1800"/>
              <a:t>Arial</a:t>
            </a:r>
          </a:p>
          <a:p>
            <a:pPr algn="ctr" defTabSz="934720">
              <a:defRPr sz="800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pPr>
            <a:r>
              <a:rPr sz="1800"/>
              <a:t>Size</a:t>
            </a:r>
            <a:r>
              <a:rPr sz="1800">
                <a:latin typeface="Heiti SC Light"/>
                <a:ea typeface="Heiti SC Light"/>
                <a:cs typeface="Heiti SC Light"/>
                <a:sym typeface="Heiti SC Light"/>
              </a:rPr>
              <a:t>：  </a:t>
            </a:r>
            <a:r>
              <a:rPr sz="1800"/>
              <a:t>20</a:t>
            </a:r>
            <a:r>
              <a:rPr sz="1800">
                <a:latin typeface="Heiti SC Light"/>
                <a:ea typeface="Heiti SC Light"/>
                <a:cs typeface="Heiti SC Light"/>
                <a:sym typeface="Heiti SC Light"/>
              </a:rPr>
              <a:t>－</a:t>
            </a:r>
            <a:r>
              <a:rPr sz="1800"/>
              <a:t>22pt</a:t>
            </a:r>
          </a:p>
          <a:p>
            <a:pPr algn="ctr" defTabSz="934720">
              <a:defRPr sz="800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pPr>
            <a:r>
              <a:rPr sz="1800"/>
              <a:t>Color:  The ZTE green</a:t>
            </a:r>
          </a:p>
        </p:txBody>
      </p:sp>
      <p:grpSp>
        <p:nvGrpSpPr>
          <p:cNvPr id="35" name="Group 35"/>
          <p:cNvGrpSpPr/>
          <p:nvPr/>
        </p:nvGrpSpPr>
        <p:grpSpPr>
          <a:xfrm>
            <a:off x="9620250" y="5135562"/>
            <a:ext cx="1993900" cy="1317625"/>
            <a:chOff x="0" y="0"/>
            <a:chExt cx="1993899" cy="1317624"/>
          </a:xfrm>
        </p:grpSpPr>
        <p:grpSp>
          <p:nvGrpSpPr>
            <p:cNvPr id="29" name="Group 29"/>
            <p:cNvGrpSpPr/>
            <p:nvPr/>
          </p:nvGrpSpPr>
          <p:grpSpPr>
            <a:xfrm>
              <a:off x="0" y="-1"/>
              <a:ext cx="1338262" cy="338137"/>
              <a:chOff x="0" y="0"/>
              <a:chExt cx="1338261" cy="338135"/>
            </a:xfrm>
          </p:grpSpPr>
          <p:sp>
            <p:nvSpPr>
              <p:cNvPr id="27" name="Shape 27"/>
              <p:cNvSpPr/>
              <p:nvPr/>
            </p:nvSpPr>
            <p:spPr>
              <a:xfrm>
                <a:off x="0" y="0"/>
                <a:ext cx="363539" cy="338136"/>
              </a:xfrm>
              <a:prstGeom prst="rect">
                <a:avLst/>
              </a:prstGeom>
              <a:solidFill>
                <a:srgbClr val="008FD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pPr>
                <a:endParaRPr/>
              </a:p>
            </p:txBody>
          </p:sp>
          <p:sp>
            <p:nvSpPr>
              <p:cNvPr id="28" name="Shape 28"/>
              <p:cNvSpPr/>
              <p:nvPr/>
            </p:nvSpPr>
            <p:spPr>
              <a:xfrm>
                <a:off x="311149" y="41275"/>
                <a:ext cx="1027113" cy="17743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defRPr sz="700" i="1">
                    <a:solidFill>
                      <a:srgbClr val="FFFFFF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1pPr>
              </a:lstStyle>
              <a:p>
                <a:r>
                  <a:t>G143, B212</a:t>
                </a:r>
              </a:p>
            </p:txBody>
          </p:sp>
        </p:grpSp>
        <p:grpSp>
          <p:nvGrpSpPr>
            <p:cNvPr id="32" name="Group 32"/>
            <p:cNvGrpSpPr/>
            <p:nvPr/>
          </p:nvGrpSpPr>
          <p:grpSpPr>
            <a:xfrm>
              <a:off x="0" y="496887"/>
              <a:ext cx="1717674" cy="339725"/>
              <a:chOff x="0" y="0"/>
              <a:chExt cx="1717673" cy="339724"/>
            </a:xfrm>
          </p:grpSpPr>
          <p:sp>
            <p:nvSpPr>
              <p:cNvPr id="30" name="Shape 30"/>
              <p:cNvSpPr/>
              <p:nvPr/>
            </p:nvSpPr>
            <p:spPr>
              <a:xfrm>
                <a:off x="0" y="0"/>
                <a:ext cx="363539" cy="339725"/>
              </a:xfrm>
              <a:prstGeom prst="rect">
                <a:avLst/>
              </a:prstGeom>
              <a:solidFill>
                <a:srgbClr val="8CC63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pPr>
                <a:endParaRPr/>
              </a:p>
            </p:txBody>
          </p:sp>
          <p:sp>
            <p:nvSpPr>
              <p:cNvPr id="31" name="Shape 31"/>
              <p:cNvSpPr/>
              <p:nvPr/>
            </p:nvSpPr>
            <p:spPr>
              <a:xfrm>
                <a:off x="311149" y="41275"/>
                <a:ext cx="1406525" cy="17743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defRPr sz="700" i="1">
                    <a:solidFill>
                      <a:srgbClr val="FFFFFF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1pPr>
              </a:lstStyle>
              <a:p>
                <a:r>
                  <a:t>R140,G198, B62</a:t>
                </a:r>
              </a:p>
            </p:txBody>
          </p:sp>
        </p:grpSp>
        <p:sp>
          <p:nvSpPr>
            <p:cNvPr id="33" name="Shape 33"/>
            <p:cNvSpPr/>
            <p:nvPr/>
          </p:nvSpPr>
          <p:spPr>
            <a:xfrm>
              <a:off x="0" y="979487"/>
              <a:ext cx="363539" cy="338138"/>
            </a:xfrm>
            <a:prstGeom prst="rect">
              <a:avLst/>
            </a:prstGeom>
            <a:solidFill>
              <a:srgbClr val="5ACBF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pPr>
              <a:endParaRPr/>
            </a:p>
          </p:txBody>
        </p:sp>
        <p:sp>
          <p:nvSpPr>
            <p:cNvPr id="34" name="Shape 34"/>
            <p:cNvSpPr/>
            <p:nvPr/>
          </p:nvSpPr>
          <p:spPr>
            <a:xfrm>
              <a:off x="311149" y="1020762"/>
              <a:ext cx="1682751" cy="177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700" i="1">
                  <a:solidFill>
                    <a:srgbClr val="FFFFFF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</a:lstStyle>
            <a:p>
              <a:r>
                <a:t>R90,G203, B245</a:t>
              </a:r>
            </a:p>
          </p:txBody>
        </p:sp>
      </p:grpSp>
      <p:sp>
        <p:nvSpPr>
          <p:cNvPr id="36" name="Shape 36"/>
          <p:cNvSpPr>
            <a:spLocks noGrp="1"/>
          </p:cNvSpPr>
          <p:nvPr>
            <p:ph type="body" sz="quarter" idx="1" hasCustomPrompt="1"/>
          </p:nvPr>
        </p:nvSpPr>
        <p:spPr>
          <a:xfrm>
            <a:off x="336142" y="1147422"/>
            <a:ext cx="6400801" cy="750347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500"/>
              </a:spcBef>
              <a:defRPr sz="2200">
                <a:solidFill>
                  <a:srgbClr val="8CC63E"/>
                </a:solidFill>
              </a:defRPr>
            </a:lvl1pPr>
            <a:lvl2pPr marL="0" indent="457200">
              <a:lnSpc>
                <a:spcPct val="100000"/>
              </a:lnSpc>
              <a:spcBef>
                <a:spcPts val="500"/>
              </a:spcBef>
              <a:buSzTx/>
              <a:buNone/>
              <a:defRPr sz="2200">
                <a:solidFill>
                  <a:srgbClr val="8CC63E"/>
                </a:solidFill>
              </a:defRPr>
            </a:lvl2pPr>
            <a:lvl3pPr marL="0" indent="914400">
              <a:lnSpc>
                <a:spcPct val="100000"/>
              </a:lnSpc>
              <a:spcBef>
                <a:spcPts val="500"/>
              </a:spcBef>
              <a:buSzTx/>
              <a:buNone/>
              <a:defRPr sz="2200">
                <a:solidFill>
                  <a:srgbClr val="8CC63E"/>
                </a:solidFill>
              </a:defRPr>
            </a:lvl3pPr>
            <a:lvl4pPr marL="0" indent="1371600">
              <a:lnSpc>
                <a:spcPct val="100000"/>
              </a:lnSpc>
              <a:spcBef>
                <a:spcPts val="500"/>
              </a:spcBef>
              <a:buSzTx/>
              <a:buNone/>
              <a:defRPr sz="2200">
                <a:solidFill>
                  <a:srgbClr val="8CC63E"/>
                </a:solidFill>
              </a:defRPr>
            </a:lvl4pPr>
            <a:lvl5pPr marL="0" indent="1828800">
              <a:lnSpc>
                <a:spcPct val="100000"/>
              </a:lnSpc>
              <a:spcBef>
                <a:spcPts val="500"/>
              </a:spcBef>
              <a:buSzTx/>
              <a:buNone/>
              <a:defRPr sz="2200">
                <a:solidFill>
                  <a:srgbClr val="8CC63E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7" name="Shape 37"/>
          <p:cNvSpPr>
            <a:spLocks noGrp="1"/>
          </p:cNvSpPr>
          <p:nvPr>
            <p:ph type="body" sz="quarter" idx="13"/>
          </p:nvPr>
        </p:nvSpPr>
        <p:spPr>
          <a:xfrm>
            <a:off x="336554" y="2820984"/>
            <a:ext cx="4478338" cy="134243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300"/>
              </a:spcBef>
              <a:defRPr sz="1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8" name="Shape 38"/>
          <p:cNvSpPr>
            <a:spLocks noGrp="1"/>
          </p:cNvSpPr>
          <p:nvPr>
            <p:ph type="title" hasCustomPrompt="1"/>
          </p:nvPr>
        </p:nvSpPr>
        <p:spPr>
          <a:xfrm>
            <a:off x="336142" y="543308"/>
            <a:ext cx="6400801" cy="59231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pic>
        <p:nvPicPr>
          <p:cNvPr id="39" name="image2.png" descr="ZTEsoft中兴软创_Logo_反白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3612" y="549275"/>
            <a:ext cx="2625726" cy="37306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40" name="Shape 40"/>
          <p:cNvSpPr>
            <a:spLocks noGrp="1"/>
          </p:cNvSpPr>
          <p:nvPr>
            <p:ph type="sldNum" sz="quarter" idx="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rgbClr val="000000"/>
                </a:solidFill>
                <a:latin typeface="+mj-lt"/>
                <a:ea typeface="+mj-ea"/>
                <a:cs typeface="+mj-cs"/>
                <a:sym typeface="Calibri" panose="020F0502020204030204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7" name="Shape 67"/>
          <p:cNvSpPr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8" name="Shape 6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image4-small.jpg" descr="ZTE_ppt_design_0202-06.jpg"/>
          <p:cNvPicPr>
            <a:picLocks noChangeAspect="1"/>
          </p:cNvPicPr>
          <p:nvPr/>
        </p:nvPicPr>
        <p:blipFill>
          <a:blip r:embed="rId2"/>
          <a:srcRect r="10000" b="1387"/>
          <a:stretch>
            <a:fillRect/>
          </a:stretch>
        </p:blipFill>
        <p:spPr>
          <a:xfrm>
            <a:off x="0" y="6470653"/>
            <a:ext cx="8229601" cy="38196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76" name="Shape 76"/>
          <p:cNvSpPr/>
          <p:nvPr/>
        </p:nvSpPr>
        <p:spPr>
          <a:xfrm>
            <a:off x="9359900" y="3926248"/>
            <a:ext cx="1482725" cy="1156927"/>
          </a:xfrm>
          <a:prstGeom prst="rect">
            <a:avLst/>
          </a:prstGeom>
          <a:ln w="12700">
            <a:miter lim="400000"/>
          </a:ln>
        </p:spPr>
        <p:txBody>
          <a:bodyPr lIns="46725" tIns="46725" rIns="46725" bIns="46725" anchor="b">
            <a:spAutoFit/>
          </a:bodyPr>
          <a:lstStyle/>
          <a:p>
            <a:pPr algn="ctr" defTabSz="934720">
              <a:defRPr sz="900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pPr>
            <a:r>
              <a:rPr sz="1800"/>
              <a:t>Title:</a:t>
            </a:r>
          </a:p>
          <a:p>
            <a:pPr algn="ctr" defTabSz="934720">
              <a:defRPr sz="800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pPr>
            <a:r>
              <a:rPr sz="1800"/>
              <a:t>Type: Arial</a:t>
            </a:r>
          </a:p>
          <a:p>
            <a:pPr algn="ctr" defTabSz="934720">
              <a:defRPr sz="800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pPr>
            <a:r>
              <a:rPr sz="1800"/>
              <a:t>Size</a:t>
            </a:r>
            <a:r>
              <a:rPr sz="1800">
                <a:latin typeface="Heiti SC Light"/>
                <a:ea typeface="Heiti SC Light"/>
                <a:cs typeface="Heiti SC Light"/>
                <a:sym typeface="Heiti SC Light"/>
              </a:rPr>
              <a:t>：</a:t>
            </a:r>
            <a:r>
              <a:rPr sz="1800"/>
              <a:t>24pt</a:t>
            </a:r>
          </a:p>
          <a:p>
            <a:pPr algn="ctr" defTabSz="934720">
              <a:defRPr sz="800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pPr>
            <a:r>
              <a:rPr sz="1800"/>
              <a:t>Color</a:t>
            </a:r>
            <a:r>
              <a:rPr sz="1800">
                <a:latin typeface="Heiti SC Light"/>
                <a:ea typeface="Heiti SC Light"/>
                <a:cs typeface="Heiti SC Light"/>
                <a:sym typeface="Heiti SC Light"/>
              </a:rPr>
              <a:t>：</a:t>
            </a:r>
            <a:r>
              <a:rPr sz="1800"/>
              <a:t>The ZTE blue </a:t>
            </a:r>
          </a:p>
          <a:p>
            <a:pPr algn="ctr" defTabSz="934720">
              <a:defRPr sz="900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pPr>
            <a:endParaRPr sz="1800"/>
          </a:p>
          <a:p>
            <a:pPr algn="ctr" defTabSz="934720">
              <a:defRPr sz="900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pPr>
            <a:r>
              <a:rPr sz="1800"/>
              <a:t>Subtitle:</a:t>
            </a:r>
          </a:p>
          <a:p>
            <a:pPr algn="ctr" defTabSz="934720">
              <a:defRPr sz="800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pPr>
            <a:r>
              <a:rPr sz="1800"/>
              <a:t>Type</a:t>
            </a:r>
            <a:r>
              <a:rPr sz="1800">
                <a:latin typeface="Heiti SC Light"/>
                <a:ea typeface="Heiti SC Light"/>
                <a:cs typeface="Heiti SC Light"/>
                <a:sym typeface="Heiti SC Light"/>
              </a:rPr>
              <a:t>：</a:t>
            </a:r>
            <a:r>
              <a:rPr sz="1800"/>
              <a:t>Arial</a:t>
            </a:r>
          </a:p>
          <a:p>
            <a:pPr algn="ctr" defTabSz="934720">
              <a:defRPr sz="800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pPr>
            <a:r>
              <a:rPr sz="1800"/>
              <a:t>Size</a:t>
            </a:r>
            <a:r>
              <a:rPr sz="1800">
                <a:latin typeface="Heiti SC Light"/>
                <a:ea typeface="Heiti SC Light"/>
                <a:cs typeface="Heiti SC Light"/>
                <a:sym typeface="Heiti SC Light"/>
              </a:rPr>
              <a:t>：</a:t>
            </a:r>
            <a:r>
              <a:rPr sz="1800"/>
              <a:t>18pt</a:t>
            </a:r>
          </a:p>
          <a:p>
            <a:pPr algn="ctr" defTabSz="934720">
              <a:defRPr sz="800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pPr>
            <a:r>
              <a:rPr sz="1800"/>
              <a:t>Color: The ZTE green</a:t>
            </a:r>
          </a:p>
        </p:txBody>
      </p:sp>
      <p:grpSp>
        <p:nvGrpSpPr>
          <p:cNvPr id="85" name="Group 85"/>
          <p:cNvGrpSpPr/>
          <p:nvPr/>
        </p:nvGrpSpPr>
        <p:grpSpPr>
          <a:xfrm>
            <a:off x="9620250" y="5135562"/>
            <a:ext cx="1993900" cy="1317625"/>
            <a:chOff x="0" y="0"/>
            <a:chExt cx="1993899" cy="1317624"/>
          </a:xfrm>
        </p:grpSpPr>
        <p:grpSp>
          <p:nvGrpSpPr>
            <p:cNvPr id="79" name="Group 79"/>
            <p:cNvGrpSpPr/>
            <p:nvPr/>
          </p:nvGrpSpPr>
          <p:grpSpPr>
            <a:xfrm>
              <a:off x="0" y="-1"/>
              <a:ext cx="1338262" cy="338137"/>
              <a:chOff x="0" y="0"/>
              <a:chExt cx="1338261" cy="338135"/>
            </a:xfrm>
          </p:grpSpPr>
          <p:sp>
            <p:nvSpPr>
              <p:cNvPr id="77" name="Shape 77"/>
              <p:cNvSpPr/>
              <p:nvPr/>
            </p:nvSpPr>
            <p:spPr>
              <a:xfrm>
                <a:off x="0" y="0"/>
                <a:ext cx="363539" cy="338136"/>
              </a:xfrm>
              <a:prstGeom prst="rect">
                <a:avLst/>
              </a:prstGeom>
              <a:solidFill>
                <a:srgbClr val="008FD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pPr>
                <a:endParaRPr/>
              </a:p>
            </p:txBody>
          </p:sp>
          <p:sp>
            <p:nvSpPr>
              <p:cNvPr id="78" name="Shape 78"/>
              <p:cNvSpPr/>
              <p:nvPr/>
            </p:nvSpPr>
            <p:spPr>
              <a:xfrm>
                <a:off x="311149" y="41275"/>
                <a:ext cx="1027113" cy="17743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defRPr sz="700" i="1">
                    <a:solidFill>
                      <a:srgbClr val="FFFFFF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1pPr>
              </a:lstStyle>
              <a:p>
                <a:r>
                  <a:t>G143, B212</a:t>
                </a:r>
              </a:p>
            </p:txBody>
          </p:sp>
        </p:grpSp>
        <p:grpSp>
          <p:nvGrpSpPr>
            <p:cNvPr id="82" name="Group 82"/>
            <p:cNvGrpSpPr/>
            <p:nvPr/>
          </p:nvGrpSpPr>
          <p:grpSpPr>
            <a:xfrm>
              <a:off x="0" y="496887"/>
              <a:ext cx="1717674" cy="339725"/>
              <a:chOff x="0" y="0"/>
              <a:chExt cx="1717673" cy="339724"/>
            </a:xfrm>
          </p:grpSpPr>
          <p:sp>
            <p:nvSpPr>
              <p:cNvPr id="80" name="Shape 80"/>
              <p:cNvSpPr/>
              <p:nvPr/>
            </p:nvSpPr>
            <p:spPr>
              <a:xfrm>
                <a:off x="0" y="0"/>
                <a:ext cx="363539" cy="339725"/>
              </a:xfrm>
              <a:prstGeom prst="rect">
                <a:avLst/>
              </a:prstGeom>
              <a:solidFill>
                <a:srgbClr val="8CC63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pPr>
                <a:endParaRPr/>
              </a:p>
            </p:txBody>
          </p:sp>
          <p:sp>
            <p:nvSpPr>
              <p:cNvPr id="81" name="Shape 81"/>
              <p:cNvSpPr/>
              <p:nvPr/>
            </p:nvSpPr>
            <p:spPr>
              <a:xfrm>
                <a:off x="311149" y="41275"/>
                <a:ext cx="1406525" cy="17743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defRPr sz="700" i="1">
                    <a:solidFill>
                      <a:srgbClr val="FFFFFF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1pPr>
              </a:lstStyle>
              <a:p>
                <a:r>
                  <a:t>R140,G198, B62</a:t>
                </a:r>
              </a:p>
            </p:txBody>
          </p:sp>
        </p:grpSp>
        <p:sp>
          <p:nvSpPr>
            <p:cNvPr id="83" name="Shape 83"/>
            <p:cNvSpPr/>
            <p:nvPr/>
          </p:nvSpPr>
          <p:spPr>
            <a:xfrm>
              <a:off x="0" y="979487"/>
              <a:ext cx="363539" cy="338138"/>
            </a:xfrm>
            <a:prstGeom prst="rect">
              <a:avLst/>
            </a:prstGeom>
            <a:solidFill>
              <a:srgbClr val="5ACBF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pPr>
              <a:endParaRPr/>
            </a:p>
          </p:txBody>
        </p:sp>
        <p:sp>
          <p:nvSpPr>
            <p:cNvPr id="84" name="Shape 84"/>
            <p:cNvSpPr/>
            <p:nvPr/>
          </p:nvSpPr>
          <p:spPr>
            <a:xfrm>
              <a:off x="311149" y="1020762"/>
              <a:ext cx="1682751" cy="177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700" i="1">
                  <a:solidFill>
                    <a:srgbClr val="FFFFFF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</a:lstStyle>
            <a:p>
              <a:r>
                <a:t>R90,G203, B245</a:t>
              </a:r>
            </a:p>
          </p:txBody>
        </p:sp>
      </p:grpSp>
      <p:sp>
        <p:nvSpPr>
          <p:cNvPr id="86" name="Shape 86"/>
          <p:cNvSpPr>
            <a:spLocks noGrp="1"/>
          </p:cNvSpPr>
          <p:nvPr>
            <p:ph type="body" sz="half" idx="1" hasCustomPrompt="1"/>
          </p:nvPr>
        </p:nvSpPr>
        <p:spPr>
          <a:xfrm>
            <a:off x="336136" y="1514284"/>
            <a:ext cx="4102550" cy="4841712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7" name="Shape 87"/>
          <p:cNvSpPr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88" name="Shape 88"/>
          <p:cNvSpPr/>
          <p:nvPr/>
        </p:nvSpPr>
        <p:spPr>
          <a:xfrm>
            <a:off x="4271962" y="6605588"/>
            <a:ext cx="2190751" cy="1270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spAutoFit/>
          </a:bodyPr>
          <a:lstStyle>
            <a:lvl1pPr>
              <a:defRPr sz="600">
                <a:solidFill>
                  <a:srgbClr val="7F7F7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</a:lstStyle>
          <a:p>
            <a:r>
              <a:t>© ZTEsoft Technology Co.,Ltd. All rights reserved</a:t>
            </a:r>
          </a:p>
        </p:txBody>
      </p:sp>
      <p:grpSp>
        <p:nvGrpSpPr>
          <p:cNvPr id="91" name="Group 91"/>
          <p:cNvGrpSpPr/>
          <p:nvPr/>
        </p:nvGrpSpPr>
        <p:grpSpPr>
          <a:xfrm>
            <a:off x="7505700" y="6475412"/>
            <a:ext cx="1419226" cy="304801"/>
            <a:chOff x="0" y="0"/>
            <a:chExt cx="1419225" cy="304800"/>
          </a:xfrm>
        </p:grpSpPr>
        <p:sp>
          <p:nvSpPr>
            <p:cNvPr id="89" name="Shape 89"/>
            <p:cNvSpPr/>
            <p:nvPr/>
          </p:nvSpPr>
          <p:spPr>
            <a:xfrm>
              <a:off x="0" y="0"/>
              <a:ext cx="1419225" cy="30480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pic>
          <p:nvPicPr>
            <p:cNvPr id="90" name="image5.png" descr="ZTEsoft中兴软创_Logo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53294"/>
              <a:ext cx="1419226" cy="201870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</p:grpSp>
      <p:sp>
        <p:nvSpPr>
          <p:cNvPr id="92" name="Shape 9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9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/>
        </p:nvSpPr>
        <p:spPr>
          <a:xfrm>
            <a:off x="9359900" y="3926248"/>
            <a:ext cx="1482725" cy="1156927"/>
          </a:xfrm>
          <a:prstGeom prst="rect">
            <a:avLst/>
          </a:prstGeom>
          <a:ln w="12700">
            <a:miter lim="400000"/>
          </a:ln>
        </p:spPr>
        <p:txBody>
          <a:bodyPr lIns="46725" tIns="46725" rIns="46725" bIns="46725" anchor="b">
            <a:spAutoFit/>
          </a:bodyPr>
          <a:lstStyle/>
          <a:p>
            <a:pPr algn="ctr" defTabSz="934720">
              <a:defRPr sz="900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pPr>
            <a:r>
              <a:t>Title:</a:t>
            </a:r>
          </a:p>
          <a:p>
            <a:pPr algn="ctr" defTabSz="934720">
              <a:defRPr sz="800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pPr>
            <a:r>
              <a:t>Type: Arial</a:t>
            </a:r>
          </a:p>
          <a:p>
            <a:pPr algn="ctr" defTabSz="934720">
              <a:defRPr sz="800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pPr>
            <a:r>
              <a:t>Size</a:t>
            </a:r>
            <a:r>
              <a:rPr>
                <a:latin typeface="Heiti SC Light"/>
                <a:ea typeface="Heiti SC Light"/>
                <a:cs typeface="Heiti SC Light"/>
                <a:sym typeface="Heiti SC Light"/>
              </a:rPr>
              <a:t>：</a:t>
            </a:r>
            <a:r>
              <a:t>24pt</a:t>
            </a:r>
          </a:p>
          <a:p>
            <a:pPr algn="ctr" defTabSz="934720">
              <a:defRPr sz="800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pPr>
            <a:r>
              <a:t>Color</a:t>
            </a:r>
            <a:r>
              <a:rPr>
                <a:latin typeface="Heiti SC Light"/>
                <a:ea typeface="Heiti SC Light"/>
                <a:cs typeface="Heiti SC Light"/>
                <a:sym typeface="Heiti SC Light"/>
              </a:rPr>
              <a:t>：</a:t>
            </a:r>
            <a:r>
              <a:t>The ZTE blue </a:t>
            </a:r>
          </a:p>
          <a:p>
            <a:pPr algn="ctr" defTabSz="934720">
              <a:defRPr sz="900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pPr>
            <a:endParaRPr/>
          </a:p>
          <a:p>
            <a:pPr algn="ctr" defTabSz="934720">
              <a:defRPr sz="900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pPr>
            <a:r>
              <a:t>Subtitle:</a:t>
            </a:r>
          </a:p>
          <a:p>
            <a:pPr algn="ctr" defTabSz="934720">
              <a:defRPr sz="800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pPr>
            <a:r>
              <a:t>Type</a:t>
            </a:r>
            <a:r>
              <a:rPr>
                <a:latin typeface="Heiti SC Light"/>
                <a:ea typeface="Heiti SC Light"/>
                <a:cs typeface="Heiti SC Light"/>
                <a:sym typeface="Heiti SC Light"/>
              </a:rPr>
              <a:t>：</a:t>
            </a:r>
            <a:r>
              <a:t>Arial</a:t>
            </a:r>
          </a:p>
          <a:p>
            <a:pPr algn="ctr" defTabSz="934720">
              <a:defRPr sz="800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pPr>
            <a:r>
              <a:t>Size</a:t>
            </a:r>
            <a:r>
              <a:rPr>
                <a:latin typeface="Heiti SC Light"/>
                <a:ea typeface="Heiti SC Light"/>
                <a:cs typeface="Heiti SC Light"/>
                <a:sym typeface="Heiti SC Light"/>
              </a:rPr>
              <a:t>：</a:t>
            </a:r>
            <a:r>
              <a:t>18pt</a:t>
            </a:r>
          </a:p>
          <a:p>
            <a:pPr algn="ctr" defTabSz="934720">
              <a:defRPr sz="800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pPr>
            <a:r>
              <a:t>Color: The ZTE green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9620250" y="5135562"/>
            <a:ext cx="1993900" cy="1317625"/>
            <a:chOff x="0" y="0"/>
            <a:chExt cx="1993899" cy="1317624"/>
          </a:xfrm>
        </p:grpSpPr>
        <p:grpSp>
          <p:nvGrpSpPr>
            <p:cNvPr id="5" name="Group 5"/>
            <p:cNvGrpSpPr/>
            <p:nvPr/>
          </p:nvGrpSpPr>
          <p:grpSpPr>
            <a:xfrm>
              <a:off x="0" y="-1"/>
              <a:ext cx="1338262" cy="338137"/>
              <a:chOff x="0" y="0"/>
              <a:chExt cx="1338261" cy="338135"/>
            </a:xfrm>
          </p:grpSpPr>
          <p:sp>
            <p:nvSpPr>
              <p:cNvPr id="3" name="Shape 3"/>
              <p:cNvSpPr/>
              <p:nvPr/>
            </p:nvSpPr>
            <p:spPr>
              <a:xfrm>
                <a:off x="0" y="0"/>
                <a:ext cx="363539" cy="338136"/>
              </a:xfrm>
              <a:prstGeom prst="rect">
                <a:avLst/>
              </a:prstGeom>
              <a:solidFill>
                <a:srgbClr val="008FD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pPr>
                <a:endParaRPr/>
              </a:p>
            </p:txBody>
          </p:sp>
          <p:sp>
            <p:nvSpPr>
              <p:cNvPr id="4" name="Shape 4"/>
              <p:cNvSpPr/>
              <p:nvPr/>
            </p:nvSpPr>
            <p:spPr>
              <a:xfrm>
                <a:off x="311149" y="41275"/>
                <a:ext cx="1027113" cy="17743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defRPr sz="700" i="1">
                    <a:solidFill>
                      <a:srgbClr val="FFFFFF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1pPr>
              </a:lstStyle>
              <a:p>
                <a:r>
                  <a:t>G143, B212</a:t>
                </a:r>
              </a:p>
            </p:txBody>
          </p:sp>
        </p:grpSp>
        <p:grpSp>
          <p:nvGrpSpPr>
            <p:cNvPr id="8" name="Group 8"/>
            <p:cNvGrpSpPr/>
            <p:nvPr/>
          </p:nvGrpSpPr>
          <p:grpSpPr>
            <a:xfrm>
              <a:off x="0" y="496887"/>
              <a:ext cx="1717674" cy="339725"/>
              <a:chOff x="0" y="0"/>
              <a:chExt cx="1717673" cy="339724"/>
            </a:xfrm>
          </p:grpSpPr>
          <p:sp>
            <p:nvSpPr>
              <p:cNvPr id="6" name="Shape 6"/>
              <p:cNvSpPr/>
              <p:nvPr/>
            </p:nvSpPr>
            <p:spPr>
              <a:xfrm>
                <a:off x="0" y="0"/>
                <a:ext cx="363539" cy="339725"/>
              </a:xfrm>
              <a:prstGeom prst="rect">
                <a:avLst/>
              </a:prstGeom>
              <a:solidFill>
                <a:srgbClr val="8CC63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pPr>
                <a:endParaRPr/>
              </a:p>
            </p:txBody>
          </p:sp>
          <p:sp>
            <p:nvSpPr>
              <p:cNvPr id="7" name="Shape 7"/>
              <p:cNvSpPr/>
              <p:nvPr/>
            </p:nvSpPr>
            <p:spPr>
              <a:xfrm>
                <a:off x="311149" y="41275"/>
                <a:ext cx="1406525" cy="17743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defRPr sz="700" i="1">
                    <a:solidFill>
                      <a:srgbClr val="FFFFFF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1pPr>
              </a:lstStyle>
              <a:p>
                <a:r>
                  <a:t>R140,G198, B62</a:t>
                </a:r>
              </a:p>
            </p:txBody>
          </p:sp>
        </p:grpSp>
        <p:sp>
          <p:nvSpPr>
            <p:cNvPr id="9" name="Shape 9"/>
            <p:cNvSpPr/>
            <p:nvPr/>
          </p:nvSpPr>
          <p:spPr>
            <a:xfrm>
              <a:off x="0" y="979487"/>
              <a:ext cx="363539" cy="338138"/>
            </a:xfrm>
            <a:prstGeom prst="rect">
              <a:avLst/>
            </a:prstGeom>
            <a:solidFill>
              <a:srgbClr val="5ACBF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pPr>
              <a:endParaRPr/>
            </a:p>
          </p:txBody>
        </p:sp>
        <p:sp>
          <p:nvSpPr>
            <p:cNvPr id="10" name="Shape 10"/>
            <p:cNvSpPr/>
            <p:nvPr/>
          </p:nvSpPr>
          <p:spPr>
            <a:xfrm>
              <a:off x="311149" y="1020762"/>
              <a:ext cx="1682751" cy="177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700" i="1">
                  <a:solidFill>
                    <a:srgbClr val="FFFFFF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</a:lstStyle>
            <a:p>
              <a:r>
                <a:t>R90,G203, B245</a:t>
              </a:r>
            </a:p>
          </p:txBody>
        </p:sp>
      </p:grpSp>
      <p:pic>
        <p:nvPicPr>
          <p:cNvPr id="12" name="image4-small.jpg" descr="ZTE_ppt_design_0202-06.jpg"/>
          <p:cNvPicPr>
            <a:picLocks noChangeAspect="1"/>
          </p:cNvPicPr>
          <p:nvPr/>
        </p:nvPicPr>
        <p:blipFill>
          <a:blip r:embed="rId8"/>
          <a:srcRect r="10000" b="1387"/>
          <a:stretch>
            <a:fillRect/>
          </a:stretch>
        </p:blipFill>
        <p:spPr>
          <a:xfrm>
            <a:off x="0" y="6470653"/>
            <a:ext cx="8229601" cy="38196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3" name="Shape 13"/>
          <p:cNvSpPr/>
          <p:nvPr/>
        </p:nvSpPr>
        <p:spPr>
          <a:xfrm>
            <a:off x="4271962" y="6605588"/>
            <a:ext cx="2190751" cy="1270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spAutoFit/>
          </a:bodyPr>
          <a:lstStyle>
            <a:lvl1pPr>
              <a:defRPr sz="600">
                <a:solidFill>
                  <a:srgbClr val="7F7F7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</a:lstStyle>
          <a:p>
            <a:r>
              <a:t>© ZTEsoft Technology Co.,Ltd. All rights reserved</a:t>
            </a:r>
          </a:p>
        </p:txBody>
      </p:sp>
      <p:sp>
        <p:nvSpPr>
          <p:cNvPr id="14" name="Shape 14"/>
          <p:cNvSpPr>
            <a:spLocks noGrp="1"/>
          </p:cNvSpPr>
          <p:nvPr>
            <p:ph type="body" idx="1"/>
          </p:nvPr>
        </p:nvSpPr>
        <p:spPr>
          <a:xfrm>
            <a:off x="336136" y="1514284"/>
            <a:ext cx="8513763" cy="4841712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" name="Shape 15"/>
          <p:cNvSpPr>
            <a:spLocks noGrp="1"/>
          </p:cNvSpPr>
          <p:nvPr>
            <p:ph type="title"/>
          </p:nvPr>
        </p:nvSpPr>
        <p:spPr>
          <a:xfrm>
            <a:off x="336136" y="420728"/>
            <a:ext cx="8513763" cy="96497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/>
          <a:p>
            <a:r>
              <a:t>Title Text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7505700" y="6475412"/>
            <a:ext cx="1419226" cy="304801"/>
            <a:chOff x="0" y="0"/>
            <a:chExt cx="1419225" cy="304800"/>
          </a:xfrm>
        </p:grpSpPr>
        <p:sp>
          <p:nvSpPr>
            <p:cNvPr id="16" name="Shape 16"/>
            <p:cNvSpPr/>
            <p:nvPr/>
          </p:nvSpPr>
          <p:spPr>
            <a:xfrm>
              <a:off x="0" y="0"/>
              <a:ext cx="1419225" cy="30480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pic>
          <p:nvPicPr>
            <p:cNvPr id="17" name="image5.png" descr="ZTEsoft中兴软创_Logo.png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0" y="53294"/>
              <a:ext cx="1419226" cy="201870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</p:grpSp>
      <p:sp>
        <p:nvSpPr>
          <p:cNvPr id="19" name="Shape 19"/>
          <p:cNvSpPr>
            <a:spLocks noGrp="1"/>
          </p:cNvSpPr>
          <p:nvPr>
            <p:ph type="sldNum" sz="quarter" idx="2"/>
          </p:nvPr>
        </p:nvSpPr>
        <p:spPr>
          <a:xfrm>
            <a:off x="238125" y="6613842"/>
            <a:ext cx="217151" cy="2184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>
              <a:defRPr sz="80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transition spd="med"/>
  <p:txStyles>
    <p:titleStyle>
      <a:lvl1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rgbClr val="008FD4"/>
          </a:solidFill>
          <a:uFillTx/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rgbClr val="008FD4"/>
          </a:solidFill>
          <a:uFillTx/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rgbClr val="008FD4"/>
          </a:solidFill>
          <a:uFillTx/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rgbClr val="008FD4"/>
          </a:solidFill>
          <a:uFillTx/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rgbClr val="008FD4"/>
          </a:solidFill>
          <a:uFillTx/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L="0" marR="0" indent="45720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rgbClr val="008FD4"/>
          </a:solidFill>
          <a:uFillTx/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L="0" marR="0" indent="91440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rgbClr val="008FD4"/>
          </a:solidFill>
          <a:uFillTx/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L="0" marR="0" indent="137160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rgbClr val="008FD4"/>
          </a:solidFill>
          <a:uFillTx/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L="0" marR="0" indent="182880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rgbClr val="008FD4"/>
          </a:solidFill>
          <a:uFillTx/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lvl1pPr marL="0" marR="0" indent="0" algn="l" defTabSz="457200" rtl="0" latinLnBrk="0">
        <a:lnSpc>
          <a:spcPct val="130000"/>
        </a:lnSpc>
        <a:spcBef>
          <a:spcPts val="40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ln>
            <a:noFill/>
          </a:ln>
          <a:solidFill>
            <a:srgbClr val="404040"/>
          </a:solidFill>
          <a:uFillTx/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L="824865" marR="0" indent="-367665" algn="l" defTabSz="457200" rtl="0" latinLnBrk="0">
        <a:lnSpc>
          <a:spcPct val="130000"/>
        </a:lnSpc>
        <a:spcBef>
          <a:spcPts val="400"/>
        </a:spcBef>
        <a:spcAft>
          <a:spcPts val="0"/>
        </a:spcAft>
        <a:buClrTx/>
        <a:buSzPct val="100000"/>
        <a:buFontTx/>
        <a:buChar char="–"/>
        <a:defRPr sz="1800" b="0" i="0" u="none" strike="noStrike" cap="none" spc="0" baseline="0">
          <a:ln>
            <a:noFill/>
          </a:ln>
          <a:solidFill>
            <a:srgbClr val="404040"/>
          </a:solidFill>
          <a:uFillTx/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L="1171575" marR="0" indent="-257175" algn="l" defTabSz="457200" rtl="0" latinLnBrk="0">
        <a:lnSpc>
          <a:spcPct val="13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defRPr sz="1800" b="0" i="0" u="none" strike="noStrike" cap="none" spc="0" baseline="0">
          <a:ln>
            <a:noFill/>
          </a:ln>
          <a:solidFill>
            <a:srgbClr val="404040"/>
          </a:solidFill>
          <a:uFillTx/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L="1665605" marR="0" indent="-294005" algn="l" defTabSz="457200" rtl="0" latinLnBrk="0">
        <a:lnSpc>
          <a:spcPct val="130000"/>
        </a:lnSpc>
        <a:spcBef>
          <a:spcPts val="400"/>
        </a:spcBef>
        <a:spcAft>
          <a:spcPts val="0"/>
        </a:spcAft>
        <a:buClrTx/>
        <a:buSzPct val="100000"/>
        <a:buFontTx/>
        <a:buChar char="–"/>
        <a:defRPr sz="1800" b="0" i="0" u="none" strike="noStrike" cap="none" spc="0" baseline="0">
          <a:ln>
            <a:noFill/>
          </a:ln>
          <a:solidFill>
            <a:srgbClr val="404040"/>
          </a:solidFill>
          <a:uFillTx/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L="2171700" marR="0" indent="-342900" algn="l" defTabSz="457200" rtl="0" latinLnBrk="0">
        <a:lnSpc>
          <a:spcPct val="130000"/>
        </a:lnSpc>
        <a:spcBef>
          <a:spcPts val="400"/>
        </a:spcBef>
        <a:spcAft>
          <a:spcPts val="0"/>
        </a:spcAft>
        <a:buClrTx/>
        <a:buSzPct val="100000"/>
        <a:buFontTx/>
        <a:buChar char="»"/>
        <a:defRPr sz="1800" b="0" i="0" u="none" strike="noStrike" cap="none" spc="0" baseline="0">
          <a:ln>
            <a:noFill/>
          </a:ln>
          <a:solidFill>
            <a:srgbClr val="404040"/>
          </a:solidFill>
          <a:uFillTx/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L="2491740" marR="0" indent="-205740" algn="l" defTabSz="457200" rtl="0" latinLnBrk="0">
        <a:lnSpc>
          <a:spcPct val="13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defRPr sz="1800" b="0" i="0" u="none" strike="noStrike" cap="none" spc="0" baseline="0">
          <a:ln>
            <a:noFill/>
          </a:ln>
          <a:solidFill>
            <a:srgbClr val="404040"/>
          </a:solidFill>
          <a:uFillTx/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L="2948940" marR="0" indent="-205740" algn="l" defTabSz="457200" rtl="0" latinLnBrk="0">
        <a:lnSpc>
          <a:spcPct val="13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defRPr sz="1800" b="0" i="0" u="none" strike="noStrike" cap="none" spc="0" baseline="0">
          <a:ln>
            <a:noFill/>
          </a:ln>
          <a:solidFill>
            <a:srgbClr val="404040"/>
          </a:solidFill>
          <a:uFillTx/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L="3406140" marR="0" indent="-205740" algn="l" defTabSz="457200" rtl="0" latinLnBrk="0">
        <a:lnSpc>
          <a:spcPct val="13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defRPr sz="1800" b="0" i="0" u="none" strike="noStrike" cap="none" spc="0" baseline="0">
          <a:ln>
            <a:noFill/>
          </a:ln>
          <a:solidFill>
            <a:srgbClr val="404040"/>
          </a:solidFill>
          <a:uFillTx/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L="3863340" marR="0" indent="-205740" algn="l" defTabSz="457200" rtl="0" latinLnBrk="0">
        <a:lnSpc>
          <a:spcPct val="13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defRPr sz="1800" b="0" i="0" u="none" strike="noStrike" cap="none" spc="0" baseline="0">
          <a:ln>
            <a:noFill/>
          </a:ln>
          <a:solidFill>
            <a:srgbClr val="404040"/>
          </a:solidFill>
          <a:uFillTx/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lvl1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微软雅黑" panose="020B0503020204020204" charset="-122"/>
        </a:defRPr>
      </a:lvl1pPr>
      <a:lvl2pPr marL="0" marR="0" indent="45720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微软雅黑" panose="020B0503020204020204" charset="-122"/>
        </a:defRPr>
      </a:lvl2pPr>
      <a:lvl3pPr marL="0" marR="0" indent="91440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微软雅黑" panose="020B0503020204020204" charset="-122"/>
        </a:defRPr>
      </a:lvl3pPr>
      <a:lvl4pPr marL="0" marR="0" indent="137160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微软雅黑" panose="020B0503020204020204" charset="-122"/>
        </a:defRPr>
      </a:lvl4pPr>
      <a:lvl5pPr marL="0" marR="0" indent="182880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微软雅黑" panose="020B0503020204020204" charset="-122"/>
        </a:defRPr>
      </a:lvl5pPr>
      <a:lvl6pPr marL="0" marR="0" indent="228600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微软雅黑" panose="020B0503020204020204" charset="-122"/>
        </a:defRPr>
      </a:lvl6pPr>
      <a:lvl7pPr marL="0" marR="0" indent="274320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微软雅黑" panose="020B0503020204020204" charset="-122"/>
        </a:defRPr>
      </a:lvl7pPr>
      <a:lvl8pPr marL="0" marR="0" indent="320040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微软雅黑" panose="020B0503020204020204" charset="-122"/>
        </a:defRPr>
      </a:lvl8pPr>
      <a:lvl9pPr marL="0" marR="0" indent="365760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微软雅黑" panose="020B0503020204020204" charset="-122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/>
        </p:nvSpPr>
        <p:spPr>
          <a:xfrm>
            <a:off x="9359900" y="3926248"/>
            <a:ext cx="1482725" cy="1156927"/>
          </a:xfrm>
          <a:prstGeom prst="rect">
            <a:avLst/>
          </a:prstGeom>
          <a:ln w="12700">
            <a:miter lim="400000"/>
          </a:ln>
        </p:spPr>
        <p:txBody>
          <a:bodyPr lIns="46725" tIns="46725" rIns="46725" bIns="46725" anchor="b">
            <a:spAutoFit/>
          </a:bodyPr>
          <a:lstStyle/>
          <a:p>
            <a:pPr algn="ctr" defTabSz="934720">
              <a:defRPr sz="900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pPr>
            <a:r>
              <a:rPr sz="1800"/>
              <a:t>Title:</a:t>
            </a:r>
          </a:p>
          <a:p>
            <a:pPr algn="ctr" defTabSz="934720">
              <a:defRPr sz="800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pPr>
            <a:r>
              <a:rPr sz="1800"/>
              <a:t>Type: Arial</a:t>
            </a:r>
          </a:p>
          <a:p>
            <a:pPr algn="ctr" defTabSz="934720">
              <a:defRPr sz="800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pPr>
            <a:r>
              <a:rPr sz="1800"/>
              <a:t>Size</a:t>
            </a:r>
            <a:r>
              <a:rPr sz="1800">
                <a:latin typeface="Heiti SC Light"/>
                <a:ea typeface="Heiti SC Light"/>
                <a:cs typeface="Heiti SC Light"/>
                <a:sym typeface="Heiti SC Light"/>
              </a:rPr>
              <a:t>：</a:t>
            </a:r>
            <a:r>
              <a:rPr sz="1800"/>
              <a:t>24pt</a:t>
            </a:r>
          </a:p>
          <a:p>
            <a:pPr algn="ctr" defTabSz="934720">
              <a:defRPr sz="800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pPr>
            <a:r>
              <a:rPr sz="1800"/>
              <a:t>Color</a:t>
            </a:r>
            <a:r>
              <a:rPr sz="1800">
                <a:latin typeface="Heiti SC Light"/>
                <a:ea typeface="Heiti SC Light"/>
                <a:cs typeface="Heiti SC Light"/>
                <a:sym typeface="Heiti SC Light"/>
              </a:rPr>
              <a:t>：</a:t>
            </a:r>
            <a:r>
              <a:rPr sz="1800"/>
              <a:t>The ZTE blue </a:t>
            </a:r>
          </a:p>
          <a:p>
            <a:pPr algn="ctr" defTabSz="934720">
              <a:defRPr sz="900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pPr>
            <a:endParaRPr sz="1800"/>
          </a:p>
          <a:p>
            <a:pPr algn="ctr" defTabSz="934720">
              <a:defRPr sz="900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pPr>
            <a:r>
              <a:rPr sz="1800"/>
              <a:t>Subtitle:</a:t>
            </a:r>
          </a:p>
          <a:p>
            <a:pPr algn="ctr" defTabSz="934720">
              <a:defRPr sz="800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pPr>
            <a:r>
              <a:rPr sz="1800"/>
              <a:t>Type</a:t>
            </a:r>
            <a:r>
              <a:rPr sz="1800">
                <a:latin typeface="Heiti SC Light"/>
                <a:ea typeface="Heiti SC Light"/>
                <a:cs typeface="Heiti SC Light"/>
                <a:sym typeface="Heiti SC Light"/>
              </a:rPr>
              <a:t>：</a:t>
            </a:r>
            <a:r>
              <a:rPr sz="1800"/>
              <a:t>Arial</a:t>
            </a:r>
          </a:p>
          <a:p>
            <a:pPr algn="ctr" defTabSz="934720">
              <a:defRPr sz="800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pPr>
            <a:r>
              <a:rPr sz="1800"/>
              <a:t>Size</a:t>
            </a:r>
            <a:r>
              <a:rPr sz="1800">
                <a:latin typeface="Heiti SC Light"/>
                <a:ea typeface="Heiti SC Light"/>
                <a:cs typeface="Heiti SC Light"/>
                <a:sym typeface="Heiti SC Light"/>
              </a:rPr>
              <a:t>：</a:t>
            </a:r>
            <a:r>
              <a:rPr sz="1800"/>
              <a:t>18pt</a:t>
            </a:r>
          </a:p>
          <a:p>
            <a:pPr algn="ctr" defTabSz="934720">
              <a:defRPr sz="800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pPr>
            <a:r>
              <a:rPr sz="1800"/>
              <a:t>Color: The ZTE green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9620250" y="5135562"/>
            <a:ext cx="1993900" cy="1317625"/>
            <a:chOff x="0" y="0"/>
            <a:chExt cx="1993899" cy="1317624"/>
          </a:xfrm>
        </p:grpSpPr>
        <p:grpSp>
          <p:nvGrpSpPr>
            <p:cNvPr id="5" name="Group 5"/>
            <p:cNvGrpSpPr/>
            <p:nvPr/>
          </p:nvGrpSpPr>
          <p:grpSpPr>
            <a:xfrm>
              <a:off x="0" y="-1"/>
              <a:ext cx="1338262" cy="338137"/>
              <a:chOff x="0" y="0"/>
              <a:chExt cx="1338261" cy="338135"/>
            </a:xfrm>
          </p:grpSpPr>
          <p:sp>
            <p:nvSpPr>
              <p:cNvPr id="3" name="Shape 3"/>
              <p:cNvSpPr/>
              <p:nvPr/>
            </p:nvSpPr>
            <p:spPr>
              <a:xfrm>
                <a:off x="0" y="0"/>
                <a:ext cx="363539" cy="338136"/>
              </a:xfrm>
              <a:prstGeom prst="rect">
                <a:avLst/>
              </a:prstGeom>
              <a:solidFill>
                <a:srgbClr val="008FD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pPr>
                <a:endParaRPr/>
              </a:p>
            </p:txBody>
          </p:sp>
          <p:sp>
            <p:nvSpPr>
              <p:cNvPr id="4" name="Shape 4"/>
              <p:cNvSpPr/>
              <p:nvPr/>
            </p:nvSpPr>
            <p:spPr>
              <a:xfrm>
                <a:off x="311149" y="41275"/>
                <a:ext cx="1027113" cy="17743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defRPr sz="700" i="1">
                    <a:solidFill>
                      <a:srgbClr val="FFFFFF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1pPr>
              </a:lstStyle>
              <a:p>
                <a:r>
                  <a:t>G143, B212</a:t>
                </a:r>
              </a:p>
            </p:txBody>
          </p:sp>
        </p:grpSp>
        <p:grpSp>
          <p:nvGrpSpPr>
            <p:cNvPr id="8" name="Group 8"/>
            <p:cNvGrpSpPr/>
            <p:nvPr/>
          </p:nvGrpSpPr>
          <p:grpSpPr>
            <a:xfrm>
              <a:off x="0" y="496887"/>
              <a:ext cx="1717674" cy="339725"/>
              <a:chOff x="0" y="0"/>
              <a:chExt cx="1717673" cy="339724"/>
            </a:xfrm>
          </p:grpSpPr>
          <p:sp>
            <p:nvSpPr>
              <p:cNvPr id="6" name="Shape 6"/>
              <p:cNvSpPr/>
              <p:nvPr/>
            </p:nvSpPr>
            <p:spPr>
              <a:xfrm>
                <a:off x="0" y="0"/>
                <a:ext cx="363539" cy="339725"/>
              </a:xfrm>
              <a:prstGeom prst="rect">
                <a:avLst/>
              </a:prstGeom>
              <a:solidFill>
                <a:srgbClr val="8CC63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pPr>
                <a:endParaRPr/>
              </a:p>
            </p:txBody>
          </p:sp>
          <p:sp>
            <p:nvSpPr>
              <p:cNvPr id="7" name="Shape 7"/>
              <p:cNvSpPr/>
              <p:nvPr/>
            </p:nvSpPr>
            <p:spPr>
              <a:xfrm>
                <a:off x="311149" y="41275"/>
                <a:ext cx="1406525" cy="17743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defRPr sz="700" i="1">
                    <a:solidFill>
                      <a:srgbClr val="FFFFFF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1pPr>
              </a:lstStyle>
              <a:p>
                <a:r>
                  <a:t>R140,G198, B62</a:t>
                </a:r>
              </a:p>
            </p:txBody>
          </p:sp>
        </p:grpSp>
        <p:sp>
          <p:nvSpPr>
            <p:cNvPr id="9" name="Shape 9"/>
            <p:cNvSpPr/>
            <p:nvPr/>
          </p:nvSpPr>
          <p:spPr>
            <a:xfrm>
              <a:off x="0" y="979487"/>
              <a:ext cx="363539" cy="338138"/>
            </a:xfrm>
            <a:prstGeom prst="rect">
              <a:avLst/>
            </a:prstGeom>
            <a:solidFill>
              <a:srgbClr val="5ACBF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pPr>
              <a:endParaRPr/>
            </a:p>
          </p:txBody>
        </p:sp>
        <p:sp>
          <p:nvSpPr>
            <p:cNvPr id="10" name="Shape 10"/>
            <p:cNvSpPr/>
            <p:nvPr/>
          </p:nvSpPr>
          <p:spPr>
            <a:xfrm>
              <a:off x="311149" y="1020762"/>
              <a:ext cx="1682751" cy="177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700" i="1">
                  <a:solidFill>
                    <a:srgbClr val="FFFFFF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</a:lstStyle>
            <a:p>
              <a:r>
                <a:t>R90,G203, B245</a:t>
              </a:r>
            </a:p>
          </p:txBody>
        </p:sp>
      </p:grpSp>
      <p:pic>
        <p:nvPicPr>
          <p:cNvPr id="12" name="image4-small.jpg" descr="ZTE_ppt_design_0202-06.jpg"/>
          <p:cNvPicPr>
            <a:picLocks noChangeAspect="1"/>
          </p:cNvPicPr>
          <p:nvPr/>
        </p:nvPicPr>
        <p:blipFill>
          <a:blip r:embed="rId7"/>
          <a:srcRect r="10000" b="1387"/>
          <a:stretch>
            <a:fillRect/>
          </a:stretch>
        </p:blipFill>
        <p:spPr>
          <a:xfrm>
            <a:off x="0" y="6470653"/>
            <a:ext cx="8229601" cy="38196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3" name="Shape 13"/>
          <p:cNvSpPr/>
          <p:nvPr/>
        </p:nvSpPr>
        <p:spPr>
          <a:xfrm>
            <a:off x="4271962" y="6605588"/>
            <a:ext cx="2190751" cy="1270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spAutoFit/>
          </a:bodyPr>
          <a:lstStyle>
            <a:lvl1pPr>
              <a:defRPr sz="600">
                <a:solidFill>
                  <a:srgbClr val="7F7F7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</a:lstStyle>
          <a:p>
            <a:r>
              <a:t>© ZTEsoft Technology Co.,Ltd. All rights reserved</a:t>
            </a:r>
          </a:p>
        </p:txBody>
      </p:sp>
      <p:sp>
        <p:nvSpPr>
          <p:cNvPr id="14" name="Shape 14"/>
          <p:cNvSpPr>
            <a:spLocks noGrp="1"/>
          </p:cNvSpPr>
          <p:nvPr>
            <p:ph type="body" idx="1"/>
          </p:nvPr>
        </p:nvSpPr>
        <p:spPr>
          <a:xfrm>
            <a:off x="336136" y="1514284"/>
            <a:ext cx="8513763" cy="4841712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" name="Shape 15"/>
          <p:cNvSpPr>
            <a:spLocks noGrp="1"/>
          </p:cNvSpPr>
          <p:nvPr>
            <p:ph type="title"/>
          </p:nvPr>
        </p:nvSpPr>
        <p:spPr>
          <a:xfrm>
            <a:off x="336136" y="420728"/>
            <a:ext cx="8513763" cy="96497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/>
          <a:p>
            <a:r>
              <a:t>Title Text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7505700" y="6475412"/>
            <a:ext cx="1419226" cy="304801"/>
            <a:chOff x="0" y="0"/>
            <a:chExt cx="1419225" cy="304800"/>
          </a:xfrm>
        </p:grpSpPr>
        <p:sp>
          <p:nvSpPr>
            <p:cNvPr id="16" name="Shape 16"/>
            <p:cNvSpPr/>
            <p:nvPr/>
          </p:nvSpPr>
          <p:spPr>
            <a:xfrm>
              <a:off x="0" y="0"/>
              <a:ext cx="1419225" cy="30480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pic>
          <p:nvPicPr>
            <p:cNvPr id="17" name="image5.png" descr="ZTEsoft中兴软创_Logo.png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0" y="53294"/>
              <a:ext cx="1419226" cy="201870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</p:grpSp>
      <p:sp>
        <p:nvSpPr>
          <p:cNvPr id="19" name="Shape 19"/>
          <p:cNvSpPr>
            <a:spLocks noGrp="1"/>
          </p:cNvSpPr>
          <p:nvPr>
            <p:ph type="sldNum" sz="quarter" idx="2"/>
          </p:nvPr>
        </p:nvSpPr>
        <p:spPr>
          <a:xfrm>
            <a:off x="238125" y="6613842"/>
            <a:ext cx="217151" cy="2184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>
              <a:defRPr sz="80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58" r:id="rId2"/>
    <p:sldLayoutId id="2147483659" r:id="rId3"/>
    <p:sldLayoutId id="2147483660" r:id="rId4"/>
    <p:sldLayoutId id="2147483661" r:id="rId5"/>
  </p:sldLayoutIdLst>
  <p:transition spd="med"/>
  <p:txStyles>
    <p:titleStyle>
      <a:lvl1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rgbClr val="008FD4"/>
          </a:solidFill>
          <a:uFillTx/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rgbClr val="008FD4"/>
          </a:solidFill>
          <a:uFillTx/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rgbClr val="008FD4"/>
          </a:solidFill>
          <a:uFillTx/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rgbClr val="008FD4"/>
          </a:solidFill>
          <a:uFillTx/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rgbClr val="008FD4"/>
          </a:solidFill>
          <a:uFillTx/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L="0" marR="0" indent="45720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rgbClr val="008FD4"/>
          </a:solidFill>
          <a:uFillTx/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L="0" marR="0" indent="91440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rgbClr val="008FD4"/>
          </a:solidFill>
          <a:uFillTx/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L="0" marR="0" indent="137160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rgbClr val="008FD4"/>
          </a:solidFill>
          <a:uFillTx/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L="0" marR="0" indent="182880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rgbClr val="008FD4"/>
          </a:solidFill>
          <a:uFillTx/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lvl1pPr marL="0" marR="0" indent="0" algn="l" defTabSz="457200" rtl="0" latinLnBrk="0">
        <a:lnSpc>
          <a:spcPct val="130000"/>
        </a:lnSpc>
        <a:spcBef>
          <a:spcPts val="40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ln>
            <a:noFill/>
          </a:ln>
          <a:solidFill>
            <a:srgbClr val="404040"/>
          </a:solidFill>
          <a:uFillTx/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L="824865" marR="0" indent="-367665" algn="l" defTabSz="457200" rtl="0" latinLnBrk="0">
        <a:lnSpc>
          <a:spcPct val="130000"/>
        </a:lnSpc>
        <a:spcBef>
          <a:spcPts val="400"/>
        </a:spcBef>
        <a:spcAft>
          <a:spcPts val="0"/>
        </a:spcAft>
        <a:buClrTx/>
        <a:buSzPct val="100000"/>
        <a:buFontTx/>
        <a:buChar char="–"/>
        <a:defRPr sz="1800" b="0" i="0" u="none" strike="noStrike" cap="none" spc="0" baseline="0">
          <a:ln>
            <a:noFill/>
          </a:ln>
          <a:solidFill>
            <a:srgbClr val="404040"/>
          </a:solidFill>
          <a:uFillTx/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L="1171575" marR="0" indent="-257175" algn="l" defTabSz="457200" rtl="0" latinLnBrk="0">
        <a:lnSpc>
          <a:spcPct val="13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defRPr sz="1800" b="0" i="0" u="none" strike="noStrike" cap="none" spc="0" baseline="0">
          <a:ln>
            <a:noFill/>
          </a:ln>
          <a:solidFill>
            <a:srgbClr val="404040"/>
          </a:solidFill>
          <a:uFillTx/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L="1665605" marR="0" indent="-294005" algn="l" defTabSz="457200" rtl="0" latinLnBrk="0">
        <a:lnSpc>
          <a:spcPct val="130000"/>
        </a:lnSpc>
        <a:spcBef>
          <a:spcPts val="400"/>
        </a:spcBef>
        <a:spcAft>
          <a:spcPts val="0"/>
        </a:spcAft>
        <a:buClrTx/>
        <a:buSzPct val="100000"/>
        <a:buFontTx/>
        <a:buChar char="–"/>
        <a:defRPr sz="1800" b="0" i="0" u="none" strike="noStrike" cap="none" spc="0" baseline="0">
          <a:ln>
            <a:noFill/>
          </a:ln>
          <a:solidFill>
            <a:srgbClr val="404040"/>
          </a:solidFill>
          <a:uFillTx/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L="2171700" marR="0" indent="-342900" algn="l" defTabSz="457200" rtl="0" latinLnBrk="0">
        <a:lnSpc>
          <a:spcPct val="130000"/>
        </a:lnSpc>
        <a:spcBef>
          <a:spcPts val="400"/>
        </a:spcBef>
        <a:spcAft>
          <a:spcPts val="0"/>
        </a:spcAft>
        <a:buClrTx/>
        <a:buSzPct val="100000"/>
        <a:buFontTx/>
        <a:buChar char="»"/>
        <a:defRPr sz="1800" b="0" i="0" u="none" strike="noStrike" cap="none" spc="0" baseline="0">
          <a:ln>
            <a:noFill/>
          </a:ln>
          <a:solidFill>
            <a:srgbClr val="404040"/>
          </a:solidFill>
          <a:uFillTx/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L="2491740" marR="0" indent="-205740" algn="l" defTabSz="457200" rtl="0" latinLnBrk="0">
        <a:lnSpc>
          <a:spcPct val="13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defRPr sz="1800" b="0" i="0" u="none" strike="noStrike" cap="none" spc="0" baseline="0">
          <a:ln>
            <a:noFill/>
          </a:ln>
          <a:solidFill>
            <a:srgbClr val="404040"/>
          </a:solidFill>
          <a:uFillTx/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L="2948940" marR="0" indent="-205740" algn="l" defTabSz="457200" rtl="0" latinLnBrk="0">
        <a:lnSpc>
          <a:spcPct val="13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defRPr sz="1800" b="0" i="0" u="none" strike="noStrike" cap="none" spc="0" baseline="0">
          <a:ln>
            <a:noFill/>
          </a:ln>
          <a:solidFill>
            <a:srgbClr val="404040"/>
          </a:solidFill>
          <a:uFillTx/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L="3406140" marR="0" indent="-205740" algn="l" defTabSz="457200" rtl="0" latinLnBrk="0">
        <a:lnSpc>
          <a:spcPct val="13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defRPr sz="1800" b="0" i="0" u="none" strike="noStrike" cap="none" spc="0" baseline="0">
          <a:ln>
            <a:noFill/>
          </a:ln>
          <a:solidFill>
            <a:srgbClr val="404040"/>
          </a:solidFill>
          <a:uFillTx/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L="3863340" marR="0" indent="-205740" algn="l" defTabSz="457200" rtl="0" latinLnBrk="0">
        <a:lnSpc>
          <a:spcPct val="13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defRPr sz="1800" b="0" i="0" u="none" strike="noStrike" cap="none" spc="0" baseline="0">
          <a:ln>
            <a:noFill/>
          </a:ln>
          <a:solidFill>
            <a:srgbClr val="404040"/>
          </a:solidFill>
          <a:uFillTx/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lvl1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微软雅黑" panose="020B0503020204020204" charset="-122"/>
        </a:defRPr>
      </a:lvl1pPr>
      <a:lvl2pPr marL="0" marR="0" indent="45720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微软雅黑" panose="020B0503020204020204" charset="-122"/>
        </a:defRPr>
      </a:lvl2pPr>
      <a:lvl3pPr marL="0" marR="0" indent="91440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微软雅黑" panose="020B0503020204020204" charset="-122"/>
        </a:defRPr>
      </a:lvl3pPr>
      <a:lvl4pPr marL="0" marR="0" indent="137160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微软雅黑" panose="020B0503020204020204" charset="-122"/>
        </a:defRPr>
      </a:lvl4pPr>
      <a:lvl5pPr marL="0" marR="0" indent="182880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微软雅黑" panose="020B0503020204020204" charset="-122"/>
        </a:defRPr>
      </a:lvl5pPr>
      <a:lvl6pPr marL="0" marR="0" indent="228600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微软雅黑" panose="020B0503020204020204" charset="-122"/>
        </a:defRPr>
      </a:lvl6pPr>
      <a:lvl7pPr marL="0" marR="0" indent="274320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微软雅黑" panose="020B0503020204020204" charset="-122"/>
        </a:defRPr>
      </a:lvl7pPr>
      <a:lvl8pPr marL="0" marR="0" indent="320040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微软雅黑" panose="020B0503020204020204" charset="-122"/>
        </a:defRPr>
      </a:lvl8pPr>
      <a:lvl9pPr marL="0" marR="0" indent="365760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微软雅黑" panose="020B0503020204020204" charset="-122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211483" y="2847355"/>
            <a:ext cx="4981047" cy="1996494"/>
          </a:xfrm>
        </p:spPr>
        <p:txBody>
          <a:bodyPr>
            <a:normAutofit/>
          </a:bodyPr>
          <a:lstStyle/>
          <a:p>
            <a:pPr>
              <a:spcBef>
                <a:spcPts val="300"/>
              </a:spcBef>
              <a:defRPr sz="14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lang="zh-CN" altLang="en-US" sz="1600" b="1" dirty="0" smtClean="0">
                <a:sym typeface="+mn-ea"/>
              </a:rPr>
              <a:t>部门</a:t>
            </a:r>
            <a:r>
              <a:rPr lang="en-US" altLang="zh-CN" sz="1600" b="1" dirty="0" smtClean="0">
                <a:sym typeface="+mn-ea"/>
              </a:rPr>
              <a:t>:  </a:t>
            </a:r>
            <a:r>
              <a:rPr lang="zh-CN" altLang="en-US" sz="1600" b="1" dirty="0" smtClean="0">
                <a:sym typeface="+mn-ea"/>
              </a:rPr>
              <a:t>智慧城市经营二部</a:t>
            </a:r>
            <a:r>
              <a:rPr lang="en-US" altLang="zh-CN" sz="1600" b="1" dirty="0" smtClean="0">
                <a:sym typeface="+mn-ea"/>
              </a:rPr>
              <a:t>/</a:t>
            </a:r>
            <a:r>
              <a:rPr lang="zh-CN" altLang="en-US" sz="1600" b="1" dirty="0" smtClean="0">
                <a:sym typeface="+mn-ea"/>
              </a:rPr>
              <a:t>仿真小组</a:t>
            </a:r>
            <a:endParaRPr lang="en-US" altLang="zh-CN" sz="1600" b="1" dirty="0" smtClean="0">
              <a:sym typeface="+mn-ea"/>
            </a:endParaRPr>
          </a:p>
          <a:p>
            <a:pPr>
              <a:spcBef>
                <a:spcPts val="300"/>
              </a:spcBef>
              <a:defRPr sz="14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lang="zh-CN" altLang="en-US" sz="1600" dirty="0" smtClean="0"/>
              <a:t>姓名</a:t>
            </a:r>
            <a:r>
              <a:rPr lang="en-US" altLang="zh-CN" sz="1600" dirty="0" smtClean="0"/>
              <a:t>:  </a:t>
            </a:r>
            <a:r>
              <a:rPr lang="zh-CN" altLang="en-US" sz="1600" dirty="0" smtClean="0"/>
              <a:t>石金普  </a:t>
            </a:r>
            <a:endParaRPr lang="en-US" altLang="zh-CN" sz="1600" dirty="0" smtClean="0"/>
          </a:p>
          <a:p>
            <a:pPr>
              <a:spcBef>
                <a:spcPts val="300"/>
              </a:spcBef>
              <a:defRPr sz="14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lang="zh-CN" altLang="en-US" sz="1600" dirty="0"/>
              <a:t>工</a:t>
            </a:r>
            <a:r>
              <a:rPr lang="zh-CN" altLang="en-US" sz="1600" dirty="0" smtClean="0"/>
              <a:t>号</a:t>
            </a:r>
            <a:r>
              <a:rPr lang="en-US" altLang="zh-CN" sz="1600" dirty="0" smtClean="0"/>
              <a:t>:  0027010861</a:t>
            </a:r>
            <a:endParaRPr lang="en-US" sz="1600" dirty="0"/>
          </a:p>
          <a:p>
            <a:pPr>
              <a:spcBef>
                <a:spcPts val="300"/>
              </a:spcBef>
              <a:defRPr sz="14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lang="zh-CN" altLang="en-US" sz="1600" dirty="0" smtClean="0"/>
              <a:t>日期</a:t>
            </a:r>
            <a:r>
              <a:rPr lang="en-US" altLang="zh-CN" sz="1600" dirty="0" smtClean="0"/>
              <a:t>:  </a:t>
            </a:r>
            <a:r>
              <a:rPr lang="en-US" sz="1600" dirty="0" smtClean="0"/>
              <a:t>2018/08/14</a:t>
            </a:r>
            <a:endParaRPr lang="en-US" sz="1600" dirty="0"/>
          </a:p>
        </p:txBody>
      </p:sp>
      <p:sp>
        <p:nvSpPr>
          <p:cNvPr id="2" name="矩形 1"/>
          <p:cNvSpPr/>
          <p:nvPr/>
        </p:nvSpPr>
        <p:spPr>
          <a:xfrm>
            <a:off x="3019866" y="1433814"/>
            <a:ext cx="396170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iti SC Medium"/>
              </a:rPr>
              <a:t>转正述职报告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/>
          <a:lstStyle/>
          <a:p>
            <a:r>
              <a:rPr lang="zh-CN" altLang="en-US" sz="2800" dirty="0">
                <a:latin typeface="宋体" panose="02010600030101010101" pitchFamily="2" charset="-122"/>
                <a:ea typeface="宋体" panose="02010600030101010101" pitchFamily="2" charset="-122"/>
              </a:rPr>
              <a:t>仿真系统路径规划算法开发</a:t>
            </a:r>
            <a:r>
              <a:rPr lang="en-US" altLang="zh-CN" sz="2800" dirty="0">
                <a:latin typeface="宋体" panose="02010600030101010101" pitchFamily="2" charset="-122"/>
                <a:ea typeface="宋体" panose="02010600030101010101" pitchFamily="2" charset="-122"/>
              </a:rPr>
              <a:t/>
            </a:r>
            <a:br>
              <a:rPr lang="en-US" altLang="zh-CN" sz="2800" dirty="0">
                <a:latin typeface="宋体" panose="02010600030101010101" pitchFamily="2" charset="-122"/>
                <a:ea typeface="宋体" panose="02010600030101010101" pitchFamily="2" charset="-122"/>
              </a:rPr>
            </a:br>
            <a:endParaRPr lang="zh-CN" altLang="en-US" sz="28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+mj-lt"/>
              <a:ea typeface="宋体" panose="02010600030101010101" pitchFamily="2" charset="-122"/>
            </a:endParaRPr>
          </a:p>
        </p:txBody>
      </p:sp>
      <p:sp>
        <p:nvSpPr>
          <p:cNvPr id="6" name="内容占位符 2"/>
          <p:cNvSpPr txBox="1">
            <a:spLocks/>
          </p:cNvSpPr>
          <p:nvPr/>
        </p:nvSpPr>
        <p:spPr>
          <a:xfrm>
            <a:off x="503555" y="1256030"/>
            <a:ext cx="8137525" cy="3723005"/>
          </a:xfrm>
          <a:prstGeom prst="rect">
            <a:avLst/>
          </a:prstGeom>
          <a:ln w="12700">
            <a:noFill/>
            <a:miter lim="400000"/>
          </a:ln>
        </p:spPr>
        <p:txBody>
          <a:bodyPr vert="horz" wrap="square" lIns="91440" tIns="45720" rIns="91440" bIns="45720" numCol="1" anchor="t" anchorCtr="0" compatLnSpc="1">
            <a:normAutofit/>
          </a:bodyPr>
          <a:lstStyle>
            <a:lvl1pPr marL="0" marR="0" indent="0" algn="l" defTabSz="457200" rtl="0" latinLnBrk="0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defRPr sz="1800" b="0" i="0" u="none" strike="noStrike" cap="none" spc="0" baseline="0">
                <a:ln>
                  <a:noFill/>
                </a:ln>
                <a:solidFill>
                  <a:srgbClr val="404040"/>
                </a:solidFill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824865" marR="0" indent="-367665" algn="l" defTabSz="457200" rtl="0" latinLnBrk="0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–"/>
              <a:defRPr sz="1800" b="0" i="0" u="none" strike="noStrike" cap="none" spc="0" baseline="0">
                <a:ln>
                  <a:noFill/>
                </a:ln>
                <a:solidFill>
                  <a:srgbClr val="404040"/>
                </a:solidFill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171575" marR="0" indent="-257175" algn="l" defTabSz="457200" rtl="0" latinLnBrk="0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•"/>
              <a:defRPr sz="1800" b="0" i="0" u="none" strike="noStrike" cap="none" spc="0" baseline="0">
                <a:ln>
                  <a:noFill/>
                </a:ln>
                <a:solidFill>
                  <a:srgbClr val="404040"/>
                </a:solidFill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665605" marR="0" indent="-294005" algn="l" defTabSz="457200" rtl="0" latinLnBrk="0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–"/>
              <a:defRPr sz="1800" b="0" i="0" u="none" strike="noStrike" cap="none" spc="0" baseline="0">
                <a:ln>
                  <a:noFill/>
                </a:ln>
                <a:solidFill>
                  <a:srgbClr val="404040"/>
                </a:solidFill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171700" marR="0" indent="-342900" algn="l" defTabSz="457200" rtl="0" latinLnBrk="0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»"/>
              <a:defRPr sz="1800" b="0" i="0" u="none" strike="noStrike" cap="none" spc="0" baseline="0">
                <a:ln>
                  <a:noFill/>
                </a:ln>
                <a:solidFill>
                  <a:srgbClr val="404040"/>
                </a:solidFill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491740" marR="0" indent="-205740" algn="l" defTabSz="457200" rtl="0" latinLnBrk="0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•"/>
              <a:defRPr sz="1800" b="0" i="0" u="none" strike="noStrike" cap="none" spc="0" baseline="0">
                <a:ln>
                  <a:noFill/>
                </a:ln>
                <a:solidFill>
                  <a:srgbClr val="404040"/>
                </a:solidFill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2948940" marR="0" indent="-205740" algn="l" defTabSz="457200" rtl="0" latinLnBrk="0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•"/>
              <a:defRPr sz="1800" b="0" i="0" u="none" strike="noStrike" cap="none" spc="0" baseline="0">
                <a:ln>
                  <a:noFill/>
                </a:ln>
                <a:solidFill>
                  <a:srgbClr val="404040"/>
                </a:solidFill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406140" marR="0" indent="-205740" algn="l" defTabSz="457200" rtl="0" latinLnBrk="0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•"/>
              <a:defRPr sz="1800" b="0" i="0" u="none" strike="noStrike" cap="none" spc="0" baseline="0">
                <a:ln>
                  <a:noFill/>
                </a:ln>
                <a:solidFill>
                  <a:srgbClr val="404040"/>
                </a:solidFill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3863340" marR="0" indent="-205740" algn="l" defTabSz="457200" rtl="0" latinLnBrk="0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•"/>
              <a:defRPr sz="1800" b="0" i="0" u="none" strike="noStrike" cap="none" spc="0" baseline="0">
                <a:ln>
                  <a:noFill/>
                </a:ln>
                <a:solidFill>
                  <a:srgbClr val="404040"/>
                </a:solidFill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 lang="en-US" altLang="en-US" dirty="0" smtClean="0"/>
          </a:p>
          <a:p>
            <a:r>
              <a:rPr lang="zh-CN" altLang="en-US" kern="1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j-cs"/>
              </a:rPr>
              <a:t> </a:t>
            </a:r>
            <a:r>
              <a:rPr lang="zh-CN" altLang="en-US" kern="100" dirty="0" smtClea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j-cs"/>
              </a:rPr>
              <a:t>   个人</a:t>
            </a:r>
            <a:r>
              <a:rPr lang="zh-CN" altLang="en-US" kern="1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j-cs"/>
              </a:rPr>
              <a:t>完成基于南京</a:t>
            </a:r>
            <a:r>
              <a:rPr lang="en-US" altLang="zh-CN" kern="1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j-cs"/>
              </a:rPr>
              <a:t>/</a:t>
            </a:r>
            <a:r>
              <a:rPr lang="zh-CN" altLang="en-US" kern="1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j-cs"/>
              </a:rPr>
              <a:t>宁波地图数据进行量化为地图搜索拓扑模型。</a:t>
            </a:r>
          </a:p>
          <a:p>
            <a:r>
              <a:rPr lang="zh-CN" altLang="en-US" kern="1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j-cs"/>
              </a:rPr>
              <a:t>    底层地图数据模型</a:t>
            </a:r>
            <a:r>
              <a:rPr lang="en-US" altLang="zh-CN" kern="1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j-cs"/>
              </a:rPr>
              <a:t>, </a:t>
            </a:r>
            <a:r>
              <a:rPr lang="zh-CN" altLang="en-US" kern="1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j-cs"/>
              </a:rPr>
              <a:t>采用网络节点拓扑</a:t>
            </a:r>
            <a:r>
              <a:rPr lang="en-US" altLang="zh-CN" kern="1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j-cs"/>
              </a:rPr>
              <a:t>, </a:t>
            </a:r>
            <a:r>
              <a:rPr lang="zh-CN" altLang="en-US" kern="1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j-cs"/>
              </a:rPr>
              <a:t>提取仿真系统地图路段信息</a:t>
            </a:r>
            <a:r>
              <a:rPr lang="en-US" altLang="zh-CN" kern="1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j-cs"/>
              </a:rPr>
              <a:t>, </a:t>
            </a:r>
            <a:r>
              <a:rPr lang="zh-CN" altLang="en-US" kern="1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j-cs"/>
              </a:rPr>
              <a:t>交叉口信息</a:t>
            </a:r>
            <a:r>
              <a:rPr lang="en-US" altLang="zh-CN" kern="1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j-cs"/>
              </a:rPr>
              <a:t>, </a:t>
            </a:r>
            <a:r>
              <a:rPr lang="zh-CN" altLang="en-US" kern="1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j-cs"/>
              </a:rPr>
              <a:t>量化为模型中节点间的链路与节点。</a:t>
            </a:r>
          </a:p>
          <a:p>
            <a:r>
              <a:rPr lang="zh-CN" altLang="en-US" kern="1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j-cs"/>
              </a:rPr>
              <a:t>    算法模块采用</a:t>
            </a:r>
            <a:r>
              <a:rPr lang="en-US" altLang="zh-CN" kern="1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j-cs"/>
              </a:rPr>
              <a:t>Dijkstra</a:t>
            </a:r>
            <a:r>
              <a:rPr lang="zh-CN" altLang="en-US" kern="1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j-cs"/>
              </a:rPr>
              <a:t>及</a:t>
            </a:r>
            <a:r>
              <a:rPr lang="en-US" altLang="zh-CN" kern="1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j-cs"/>
              </a:rPr>
              <a:t>A*</a:t>
            </a:r>
            <a:r>
              <a:rPr lang="zh-CN" altLang="en-US" kern="1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j-cs"/>
              </a:rPr>
              <a:t>算法</a:t>
            </a:r>
          </a:p>
          <a:p>
            <a:r>
              <a:rPr lang="zh-CN" altLang="en-US" kern="1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j-cs"/>
              </a:rPr>
              <a:t>     </a:t>
            </a:r>
            <a:r>
              <a:rPr lang="en-US" altLang="zh-CN" kern="1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j-cs"/>
              </a:rPr>
              <a:t>A*</a:t>
            </a:r>
            <a:r>
              <a:rPr lang="zh-CN" altLang="en-US" kern="1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j-cs"/>
              </a:rPr>
              <a:t>算法</a:t>
            </a:r>
            <a:r>
              <a:rPr lang="en-US" altLang="zh-CN" kern="1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j-cs"/>
              </a:rPr>
              <a:t>,</a:t>
            </a:r>
            <a:r>
              <a:rPr lang="zh-CN" altLang="en-US" kern="1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j-cs"/>
              </a:rPr>
              <a:t>通过离线</a:t>
            </a:r>
            <a:r>
              <a:rPr lang="en-US" altLang="zh-CN" kern="1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j-cs"/>
              </a:rPr>
              <a:t>AD</a:t>
            </a:r>
            <a:r>
              <a:rPr lang="zh-CN" altLang="en-US" kern="1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j-cs"/>
              </a:rPr>
              <a:t>预估值</a:t>
            </a:r>
            <a:r>
              <a:rPr lang="en-US" altLang="zh-CN" kern="1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j-cs"/>
              </a:rPr>
              <a:t>,</a:t>
            </a:r>
            <a:r>
              <a:rPr lang="zh-CN" altLang="en-US" kern="1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j-cs"/>
              </a:rPr>
              <a:t>全局决定发车方向</a:t>
            </a:r>
            <a:r>
              <a:rPr lang="en-US" altLang="zh-CN" kern="1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j-cs"/>
              </a:rPr>
              <a:t>,</a:t>
            </a:r>
            <a:r>
              <a:rPr lang="zh-CN" altLang="en-US" kern="1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j-cs"/>
              </a:rPr>
              <a:t>通过实时</a:t>
            </a:r>
            <a:r>
              <a:rPr lang="en-US" altLang="zh-CN" kern="1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j-cs"/>
              </a:rPr>
              <a:t>GD</a:t>
            </a:r>
            <a:r>
              <a:rPr lang="zh-CN" altLang="en-US" kern="1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j-cs"/>
              </a:rPr>
              <a:t>及离线</a:t>
            </a:r>
            <a:r>
              <a:rPr lang="en-US" altLang="zh-CN" kern="1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j-cs"/>
              </a:rPr>
              <a:t>GD</a:t>
            </a:r>
            <a:r>
              <a:rPr lang="zh-CN" altLang="en-US" kern="1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j-cs"/>
              </a:rPr>
              <a:t>值选取局部最优下一路径路段</a:t>
            </a:r>
            <a:r>
              <a:rPr lang="en-US" altLang="zh-CN" kern="1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j-cs"/>
              </a:rPr>
              <a:t>,</a:t>
            </a:r>
            <a:r>
              <a:rPr lang="zh-CN" altLang="en-US" kern="1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j-cs"/>
              </a:rPr>
              <a:t>适用于点对点场景。</a:t>
            </a:r>
          </a:p>
          <a:p>
            <a:r>
              <a:rPr lang="zh-CN" altLang="en-US" kern="1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j-cs"/>
              </a:rPr>
              <a:t>     </a:t>
            </a:r>
            <a:r>
              <a:rPr lang="en-US" altLang="zh-CN" kern="1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j-cs"/>
              </a:rPr>
              <a:t>Dijkstra</a:t>
            </a:r>
            <a:r>
              <a:rPr lang="zh-CN" altLang="en-US" kern="1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j-cs"/>
              </a:rPr>
              <a:t>算法</a:t>
            </a:r>
            <a:r>
              <a:rPr lang="en-US" altLang="zh-CN" kern="1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j-cs"/>
              </a:rPr>
              <a:t>,</a:t>
            </a:r>
            <a:r>
              <a:rPr lang="zh-CN" altLang="en-US" kern="1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j-cs"/>
              </a:rPr>
              <a:t>可通过实时</a:t>
            </a:r>
            <a:r>
              <a:rPr lang="en-US" altLang="zh-CN" kern="1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j-cs"/>
              </a:rPr>
              <a:t>GD</a:t>
            </a:r>
            <a:r>
              <a:rPr lang="zh-CN" altLang="en-US" kern="1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j-cs"/>
              </a:rPr>
              <a:t>及离线</a:t>
            </a:r>
            <a:r>
              <a:rPr lang="en-US" altLang="zh-CN" kern="1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j-cs"/>
              </a:rPr>
              <a:t>GD</a:t>
            </a:r>
            <a:r>
              <a:rPr lang="zh-CN" altLang="en-US" kern="1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j-cs"/>
              </a:rPr>
              <a:t>实现动态</a:t>
            </a:r>
            <a:r>
              <a:rPr lang="en-US" altLang="zh-CN" kern="1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j-cs"/>
              </a:rPr>
              <a:t>/</a:t>
            </a:r>
            <a:r>
              <a:rPr lang="zh-CN" altLang="en-US" kern="1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j-cs"/>
              </a:rPr>
              <a:t>静态路径搜索</a:t>
            </a:r>
            <a:r>
              <a:rPr lang="en-US" altLang="zh-CN" kern="1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j-cs"/>
              </a:rPr>
              <a:t>,</a:t>
            </a:r>
            <a:r>
              <a:rPr lang="zh-CN" altLang="en-US" kern="1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j-cs"/>
              </a:rPr>
              <a:t>适用于点对多点场景</a:t>
            </a:r>
            <a:endParaRPr lang="en-US" altLang="zh-CN" sz="20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buClr>
                <a:srgbClr val="0070C0"/>
              </a:buClr>
              <a:buFont typeface="Wingdings" panose="05000000000000000000" charset="0"/>
              <a:buChar char=""/>
            </a:pPr>
            <a:endParaRPr lang="en-US" altLang="zh-CN" sz="20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buClr>
                <a:srgbClr val="0070C0"/>
              </a:buClr>
            </a:pPr>
            <a:endParaRPr lang="en-US" altLang="zh-CN" sz="20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buClr>
                <a:srgbClr val="0070C0"/>
              </a:buClr>
              <a:buFont typeface="Wingdings" panose="05000000000000000000" charset="0"/>
              <a:buChar char=""/>
            </a:pPr>
            <a:endParaRPr lang="en-US" altLang="en-US" sz="20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en-US" dirty="0" smtClean="0"/>
          </a:p>
          <a:p>
            <a:endParaRPr lang="en-US" altLang="en-US" dirty="0" smtClean="0"/>
          </a:p>
          <a:p>
            <a:endParaRPr lang="en-US" altLang="en-US" dirty="0" smtClean="0"/>
          </a:p>
          <a:p>
            <a:endParaRPr lang="en-US" altLang="en-US" dirty="0"/>
          </a:p>
        </p:txBody>
      </p:sp>
    </p:spTree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标题 1"/>
          <p:cNvSpPr>
            <a:spLocks noGrp="1"/>
          </p:cNvSpPr>
          <p:nvPr>
            <p:ph type="title"/>
          </p:nvPr>
        </p:nvSpPr>
        <p:spPr>
          <a:xfrm>
            <a:off x="336136" y="420728"/>
            <a:ext cx="8513763" cy="835302"/>
          </a:xfrm>
        </p:spPr>
        <p:txBody>
          <a:bodyPr vert="horz" wrap="square" lIns="91440" tIns="45720" rIns="91440" bIns="45720" anchor="ctr">
            <a:normAutofit fontScale="90000"/>
          </a:bodyPr>
          <a:lstStyle/>
          <a:p>
            <a:r>
              <a:rPr lang="zh-CN" altLang="en-US" sz="2800" dirty="0">
                <a:latin typeface="宋体" panose="02010600030101010101" pitchFamily="2" charset="-122"/>
                <a:ea typeface="宋体" panose="02010600030101010101" pitchFamily="2" charset="-122"/>
              </a:rPr>
              <a:t>仿真系统路径规划算法</a:t>
            </a:r>
            <a:r>
              <a:rPr lang="zh-CN" altLang="en-US" sz="2800" dirty="0" smtClean="0">
                <a:latin typeface="宋体" panose="02010600030101010101" pitchFamily="2" charset="-122"/>
                <a:ea typeface="宋体" panose="02010600030101010101" pitchFamily="2" charset="-122"/>
              </a:rPr>
              <a:t>开发</a:t>
            </a:r>
            <a:r>
              <a:rPr lang="en-US" altLang="zh-CN" sz="2800" dirty="0">
                <a:latin typeface="宋体" panose="02010600030101010101" pitchFamily="2" charset="-122"/>
                <a:ea typeface="宋体" panose="02010600030101010101" pitchFamily="2" charset="-122"/>
              </a:rPr>
              <a:t/>
            </a:r>
            <a:br>
              <a:rPr lang="en-US" altLang="zh-CN" sz="2800" dirty="0">
                <a:latin typeface="宋体" panose="02010600030101010101" pitchFamily="2" charset="-122"/>
                <a:ea typeface="宋体" panose="02010600030101010101" pitchFamily="2" charset="-122"/>
              </a:rPr>
            </a:br>
            <a:endParaRPr lang="zh-CN" altLang="en-US" sz="28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+mj-lt"/>
              <a:ea typeface="宋体" panose="02010600030101010101" pitchFamily="2" charset="-122"/>
            </a:endParaRPr>
          </a:p>
        </p:txBody>
      </p:sp>
      <p:sp>
        <p:nvSpPr>
          <p:cNvPr id="6" name="内容占位符 2"/>
          <p:cNvSpPr txBox="1">
            <a:spLocks/>
          </p:cNvSpPr>
          <p:nvPr/>
        </p:nvSpPr>
        <p:spPr>
          <a:xfrm>
            <a:off x="503555" y="1256030"/>
            <a:ext cx="7383145" cy="646199"/>
          </a:xfrm>
          <a:prstGeom prst="rect">
            <a:avLst/>
          </a:prstGeom>
          <a:ln w="12700">
            <a:noFill/>
            <a:miter lim="400000"/>
          </a:ln>
        </p:spPr>
        <p:txBody>
          <a:bodyPr vert="horz" wrap="square" lIns="91440" tIns="45720" rIns="91440" bIns="45720" numCol="1" anchor="t" anchorCtr="0" compatLnSpc="1">
            <a:normAutofit/>
          </a:bodyPr>
          <a:lstStyle>
            <a:lvl1pPr marL="0" marR="0" indent="0" algn="l" defTabSz="457200" rtl="0" latinLnBrk="0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defRPr sz="1800" b="0" i="0" u="none" strike="noStrike" cap="none" spc="0" baseline="0">
                <a:ln>
                  <a:noFill/>
                </a:ln>
                <a:solidFill>
                  <a:srgbClr val="404040"/>
                </a:solidFill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824865" marR="0" indent="-367665" algn="l" defTabSz="457200" rtl="0" latinLnBrk="0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–"/>
              <a:defRPr sz="1800" b="0" i="0" u="none" strike="noStrike" cap="none" spc="0" baseline="0">
                <a:ln>
                  <a:noFill/>
                </a:ln>
                <a:solidFill>
                  <a:srgbClr val="404040"/>
                </a:solidFill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171575" marR="0" indent="-257175" algn="l" defTabSz="457200" rtl="0" latinLnBrk="0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•"/>
              <a:defRPr sz="1800" b="0" i="0" u="none" strike="noStrike" cap="none" spc="0" baseline="0">
                <a:ln>
                  <a:noFill/>
                </a:ln>
                <a:solidFill>
                  <a:srgbClr val="404040"/>
                </a:solidFill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665605" marR="0" indent="-294005" algn="l" defTabSz="457200" rtl="0" latinLnBrk="0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–"/>
              <a:defRPr sz="1800" b="0" i="0" u="none" strike="noStrike" cap="none" spc="0" baseline="0">
                <a:ln>
                  <a:noFill/>
                </a:ln>
                <a:solidFill>
                  <a:srgbClr val="404040"/>
                </a:solidFill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171700" marR="0" indent="-342900" algn="l" defTabSz="457200" rtl="0" latinLnBrk="0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»"/>
              <a:defRPr sz="1800" b="0" i="0" u="none" strike="noStrike" cap="none" spc="0" baseline="0">
                <a:ln>
                  <a:noFill/>
                </a:ln>
                <a:solidFill>
                  <a:srgbClr val="404040"/>
                </a:solidFill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491740" marR="0" indent="-205740" algn="l" defTabSz="457200" rtl="0" latinLnBrk="0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•"/>
              <a:defRPr sz="1800" b="0" i="0" u="none" strike="noStrike" cap="none" spc="0" baseline="0">
                <a:ln>
                  <a:noFill/>
                </a:ln>
                <a:solidFill>
                  <a:srgbClr val="404040"/>
                </a:solidFill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2948940" marR="0" indent="-205740" algn="l" defTabSz="457200" rtl="0" latinLnBrk="0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•"/>
              <a:defRPr sz="1800" b="0" i="0" u="none" strike="noStrike" cap="none" spc="0" baseline="0">
                <a:ln>
                  <a:noFill/>
                </a:ln>
                <a:solidFill>
                  <a:srgbClr val="404040"/>
                </a:solidFill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406140" marR="0" indent="-205740" algn="l" defTabSz="457200" rtl="0" latinLnBrk="0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•"/>
              <a:defRPr sz="1800" b="0" i="0" u="none" strike="noStrike" cap="none" spc="0" baseline="0">
                <a:ln>
                  <a:noFill/>
                </a:ln>
                <a:solidFill>
                  <a:srgbClr val="404040"/>
                </a:solidFill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3863340" marR="0" indent="-205740" algn="l" defTabSz="457200" rtl="0" latinLnBrk="0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•"/>
              <a:defRPr sz="1800" b="0" i="0" u="none" strike="noStrike" cap="none" spc="0" baseline="0">
                <a:ln>
                  <a:noFill/>
                </a:ln>
                <a:solidFill>
                  <a:srgbClr val="404040"/>
                </a:solidFill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 lang="en-US" altLang="en-US" dirty="0" smtClean="0"/>
          </a:p>
          <a:p>
            <a:pPr>
              <a:buClr>
                <a:srgbClr val="0070C0"/>
              </a:buClr>
            </a:pPr>
            <a:endParaRPr lang="en-US" altLang="zh-CN" sz="20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buClr>
                <a:srgbClr val="0070C0"/>
              </a:buClr>
              <a:buFont typeface="Wingdings" panose="05000000000000000000" charset="0"/>
              <a:buChar char=""/>
            </a:pPr>
            <a:endParaRPr lang="en-US" altLang="zh-CN" sz="20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buClr>
                <a:srgbClr val="0070C0"/>
              </a:buClr>
            </a:pPr>
            <a:endParaRPr lang="en-US" altLang="zh-CN" sz="20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buClr>
                <a:srgbClr val="0070C0"/>
              </a:buClr>
              <a:buFont typeface="Wingdings" panose="05000000000000000000" charset="0"/>
              <a:buChar char=""/>
            </a:pPr>
            <a:endParaRPr lang="en-US" altLang="en-US" sz="20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en-US" dirty="0" smtClean="0"/>
          </a:p>
          <a:p>
            <a:endParaRPr lang="en-US" altLang="en-US" dirty="0" smtClean="0"/>
          </a:p>
          <a:p>
            <a:endParaRPr lang="en-US" altLang="en-US" dirty="0" smtClean="0"/>
          </a:p>
          <a:p>
            <a:endParaRPr lang="en-US" altLang="en-US" dirty="0"/>
          </a:p>
        </p:txBody>
      </p:sp>
      <p:pic>
        <p:nvPicPr>
          <p:cNvPr id="4" name="图片 3"/>
          <p:cNvPicPr/>
          <p:nvPr/>
        </p:nvPicPr>
        <p:blipFill>
          <a:blip r:embed="rId3"/>
          <a:stretch>
            <a:fillRect/>
          </a:stretch>
        </p:blipFill>
        <p:spPr>
          <a:xfrm>
            <a:off x="834025" y="2221000"/>
            <a:ext cx="5274310" cy="3665220"/>
          </a:xfrm>
          <a:prstGeom prst="rect">
            <a:avLst/>
          </a:prstGeom>
        </p:spPr>
      </p:pic>
      <p:sp>
        <p:nvSpPr>
          <p:cNvPr id="7" name="内容占位符 2"/>
          <p:cNvSpPr txBox="1">
            <a:spLocks/>
          </p:cNvSpPr>
          <p:nvPr/>
        </p:nvSpPr>
        <p:spPr>
          <a:xfrm>
            <a:off x="575580" y="659131"/>
            <a:ext cx="7459345" cy="915670"/>
          </a:xfrm>
          <a:prstGeom prst="rect">
            <a:avLst/>
          </a:prstGeom>
          <a:ln w="12700">
            <a:noFill/>
            <a:miter lim="400000"/>
          </a:ln>
        </p:spPr>
        <p:txBody>
          <a:bodyPr vert="horz" wrap="square" lIns="91440" tIns="45720" rIns="91440" bIns="45720" numCol="1" anchor="t" anchorCtr="0" compatLnSpc="1">
            <a:normAutofit fontScale="25000" lnSpcReduction="20000"/>
          </a:bodyPr>
          <a:lstStyle>
            <a:lvl1pPr marL="0" marR="0" indent="0" algn="l" defTabSz="457200" rtl="0" latinLnBrk="0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defRPr sz="1800" b="0" i="0" u="none" strike="noStrike" cap="none" spc="0" baseline="0">
                <a:ln>
                  <a:noFill/>
                </a:ln>
                <a:solidFill>
                  <a:srgbClr val="404040"/>
                </a:solidFill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824865" marR="0" indent="-367665" algn="l" defTabSz="457200" rtl="0" latinLnBrk="0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–"/>
              <a:defRPr sz="1800" b="0" i="0" u="none" strike="noStrike" cap="none" spc="0" baseline="0">
                <a:ln>
                  <a:noFill/>
                </a:ln>
                <a:solidFill>
                  <a:srgbClr val="404040"/>
                </a:solidFill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171575" marR="0" indent="-257175" algn="l" defTabSz="457200" rtl="0" latinLnBrk="0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•"/>
              <a:defRPr sz="1800" b="0" i="0" u="none" strike="noStrike" cap="none" spc="0" baseline="0">
                <a:ln>
                  <a:noFill/>
                </a:ln>
                <a:solidFill>
                  <a:srgbClr val="404040"/>
                </a:solidFill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665605" marR="0" indent="-294005" algn="l" defTabSz="457200" rtl="0" latinLnBrk="0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–"/>
              <a:defRPr sz="1800" b="0" i="0" u="none" strike="noStrike" cap="none" spc="0" baseline="0">
                <a:ln>
                  <a:noFill/>
                </a:ln>
                <a:solidFill>
                  <a:srgbClr val="404040"/>
                </a:solidFill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171700" marR="0" indent="-342900" algn="l" defTabSz="457200" rtl="0" latinLnBrk="0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»"/>
              <a:defRPr sz="1800" b="0" i="0" u="none" strike="noStrike" cap="none" spc="0" baseline="0">
                <a:ln>
                  <a:noFill/>
                </a:ln>
                <a:solidFill>
                  <a:srgbClr val="404040"/>
                </a:solidFill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491740" marR="0" indent="-205740" algn="l" defTabSz="457200" rtl="0" latinLnBrk="0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•"/>
              <a:defRPr sz="1800" b="0" i="0" u="none" strike="noStrike" cap="none" spc="0" baseline="0">
                <a:ln>
                  <a:noFill/>
                </a:ln>
                <a:solidFill>
                  <a:srgbClr val="404040"/>
                </a:solidFill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2948940" marR="0" indent="-205740" algn="l" defTabSz="457200" rtl="0" latinLnBrk="0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•"/>
              <a:defRPr sz="1800" b="0" i="0" u="none" strike="noStrike" cap="none" spc="0" baseline="0">
                <a:ln>
                  <a:noFill/>
                </a:ln>
                <a:solidFill>
                  <a:srgbClr val="404040"/>
                </a:solidFill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406140" marR="0" indent="-205740" algn="l" defTabSz="457200" rtl="0" latinLnBrk="0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•"/>
              <a:defRPr sz="1800" b="0" i="0" u="none" strike="noStrike" cap="none" spc="0" baseline="0">
                <a:ln>
                  <a:noFill/>
                </a:ln>
                <a:solidFill>
                  <a:srgbClr val="404040"/>
                </a:solidFill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3863340" marR="0" indent="-205740" algn="l" defTabSz="457200" rtl="0" latinLnBrk="0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•"/>
              <a:defRPr sz="1800" b="0" i="0" u="none" strike="noStrike" cap="none" spc="0" baseline="0">
                <a:ln>
                  <a:noFill/>
                </a:ln>
                <a:solidFill>
                  <a:srgbClr val="404040"/>
                </a:solidFill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>
              <a:buClr>
                <a:srgbClr val="0070C0"/>
              </a:buClr>
            </a:pPr>
            <a:endParaRPr lang="en-US" altLang="zh-CN" sz="20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buClr>
                <a:srgbClr val="0070C0"/>
              </a:buClr>
            </a:pPr>
            <a:endParaRPr lang="en-US" altLang="zh-CN" sz="20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buClr>
                <a:srgbClr val="0070C0"/>
              </a:buClr>
              <a:buFont typeface="Wingdings" panose="05000000000000000000" charset="0"/>
              <a:buChar char=""/>
            </a:pPr>
            <a:endParaRPr lang="en-US" altLang="en-US" sz="20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en-US" dirty="0" smtClean="0"/>
          </a:p>
          <a:p>
            <a:endParaRPr lang="en-US" altLang="en-US" dirty="0" smtClean="0"/>
          </a:p>
          <a:p>
            <a:endParaRPr lang="en-US" altLang="en-US" dirty="0" smtClean="0"/>
          </a:p>
          <a:p>
            <a:r>
              <a:rPr lang="zh-CN" altLang="en-US" sz="7200" dirty="0" smtClean="0"/>
              <a:t>架构设计</a:t>
            </a:r>
            <a:r>
              <a:rPr lang="en-US" altLang="zh-CN" sz="7200" dirty="0" smtClean="0"/>
              <a:t>:</a:t>
            </a:r>
            <a:endParaRPr lang="en-US" altLang="en-US" sz="7200" dirty="0"/>
          </a:p>
        </p:txBody>
      </p:sp>
    </p:spTree>
    <p:extLst>
      <p:ext uri="{BB962C8B-B14F-4D97-AF65-F5344CB8AC3E}">
        <p14:creationId xmlns:p14="http://schemas.microsoft.com/office/powerpoint/2010/main" val="2053764081"/>
      </p:ext>
    </p:extLst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标题 1"/>
          <p:cNvSpPr>
            <a:spLocks noGrp="1"/>
          </p:cNvSpPr>
          <p:nvPr>
            <p:ph type="title"/>
          </p:nvPr>
        </p:nvSpPr>
        <p:spPr>
          <a:xfrm>
            <a:off x="336136" y="420728"/>
            <a:ext cx="8513763" cy="2170072"/>
          </a:xfrm>
        </p:spPr>
        <p:txBody>
          <a:bodyPr vert="horz" wrap="square" lIns="91440" tIns="45720" rIns="91440" bIns="45720" anchor="ctr"/>
          <a:lstStyle/>
          <a:p>
            <a:r>
              <a:rPr lang="zh-CN" altLang="en-US" sz="2800" dirty="0">
                <a:latin typeface="宋体" panose="02010600030101010101" pitchFamily="2" charset="-122"/>
                <a:ea typeface="宋体" panose="02010600030101010101" pitchFamily="2" charset="-122"/>
              </a:rPr>
              <a:t>仿真系统路径规划算法</a:t>
            </a:r>
            <a:r>
              <a:rPr lang="zh-CN" altLang="en-US" sz="2800" dirty="0" smtClean="0">
                <a:latin typeface="宋体" panose="02010600030101010101" pitchFamily="2" charset="-122"/>
                <a:ea typeface="宋体" panose="02010600030101010101" pitchFamily="2" charset="-122"/>
              </a:rPr>
              <a:t>开发</a:t>
            </a:r>
            <a:r>
              <a:rPr lang="en-US" altLang="zh-CN" sz="2800" dirty="0" smtClean="0">
                <a:latin typeface="宋体" panose="02010600030101010101" pitchFamily="2" charset="-122"/>
                <a:ea typeface="宋体" panose="02010600030101010101" pitchFamily="2" charset="-122"/>
              </a:rPr>
              <a:t/>
            </a:r>
            <a:br>
              <a:rPr lang="en-US" altLang="zh-CN" sz="2800" dirty="0" smtClean="0"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en-US" altLang="zh-CN" sz="2800" dirty="0" smtClean="0">
                <a:latin typeface="宋体" panose="02010600030101010101" pitchFamily="2" charset="-122"/>
                <a:ea typeface="宋体" panose="02010600030101010101" pitchFamily="2" charset="-122"/>
              </a:rPr>
              <a:t/>
            </a:r>
            <a:br>
              <a:rPr lang="en-US" altLang="zh-CN" sz="2800" dirty="0" smtClean="0"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en-US" sz="1800" kern="1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j-cs"/>
              </a:rPr>
              <a:t>底层地图数据模型拓扑</a:t>
            </a:r>
            <a:r>
              <a:rPr lang="zh-CN" altLang="en-US" sz="1800" kern="100" dirty="0" smtClea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j-cs"/>
              </a:rPr>
              <a:t>量化</a:t>
            </a:r>
            <a:r>
              <a:rPr lang="en-US" altLang="zh-CN" sz="1800" kern="100" dirty="0" smtClea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j-cs"/>
              </a:rPr>
              <a:t>:</a:t>
            </a:r>
            <a:r>
              <a:rPr lang="en-US" altLang="zh-CN" sz="2800" dirty="0">
                <a:latin typeface="宋体" panose="02010600030101010101" pitchFamily="2" charset="-122"/>
                <a:ea typeface="宋体" panose="02010600030101010101" pitchFamily="2" charset="-122"/>
              </a:rPr>
              <a:t/>
            </a:r>
            <a:br>
              <a:rPr lang="en-US" altLang="zh-CN" sz="2800" dirty="0">
                <a:latin typeface="宋体" panose="02010600030101010101" pitchFamily="2" charset="-122"/>
                <a:ea typeface="宋体" panose="02010600030101010101" pitchFamily="2" charset="-122"/>
              </a:rPr>
            </a:br>
            <a:endParaRPr lang="zh-CN" altLang="en-US" sz="28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+mj-lt"/>
              <a:ea typeface="宋体" panose="02010600030101010101" pitchFamily="2" charset="-122"/>
            </a:endParaRPr>
          </a:p>
        </p:txBody>
      </p:sp>
      <p:sp>
        <p:nvSpPr>
          <p:cNvPr id="6" name="内容占位符 2"/>
          <p:cNvSpPr txBox="1">
            <a:spLocks/>
          </p:cNvSpPr>
          <p:nvPr/>
        </p:nvSpPr>
        <p:spPr>
          <a:xfrm>
            <a:off x="503555" y="1256030"/>
            <a:ext cx="8137525" cy="3723005"/>
          </a:xfrm>
          <a:prstGeom prst="rect">
            <a:avLst/>
          </a:prstGeom>
          <a:ln w="12700">
            <a:noFill/>
            <a:miter lim="400000"/>
          </a:ln>
        </p:spPr>
        <p:txBody>
          <a:bodyPr vert="horz" wrap="square" lIns="91440" tIns="45720" rIns="91440" bIns="45720" numCol="1" anchor="t" anchorCtr="0" compatLnSpc="1">
            <a:normAutofit/>
          </a:bodyPr>
          <a:lstStyle>
            <a:lvl1pPr marL="0" marR="0" indent="0" algn="l" defTabSz="457200" rtl="0" latinLnBrk="0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defRPr sz="1800" b="0" i="0" u="none" strike="noStrike" cap="none" spc="0" baseline="0">
                <a:ln>
                  <a:noFill/>
                </a:ln>
                <a:solidFill>
                  <a:srgbClr val="404040"/>
                </a:solidFill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824865" marR="0" indent="-367665" algn="l" defTabSz="457200" rtl="0" latinLnBrk="0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–"/>
              <a:defRPr sz="1800" b="0" i="0" u="none" strike="noStrike" cap="none" spc="0" baseline="0">
                <a:ln>
                  <a:noFill/>
                </a:ln>
                <a:solidFill>
                  <a:srgbClr val="404040"/>
                </a:solidFill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171575" marR="0" indent="-257175" algn="l" defTabSz="457200" rtl="0" latinLnBrk="0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•"/>
              <a:defRPr sz="1800" b="0" i="0" u="none" strike="noStrike" cap="none" spc="0" baseline="0">
                <a:ln>
                  <a:noFill/>
                </a:ln>
                <a:solidFill>
                  <a:srgbClr val="404040"/>
                </a:solidFill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665605" marR="0" indent="-294005" algn="l" defTabSz="457200" rtl="0" latinLnBrk="0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–"/>
              <a:defRPr sz="1800" b="0" i="0" u="none" strike="noStrike" cap="none" spc="0" baseline="0">
                <a:ln>
                  <a:noFill/>
                </a:ln>
                <a:solidFill>
                  <a:srgbClr val="404040"/>
                </a:solidFill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171700" marR="0" indent="-342900" algn="l" defTabSz="457200" rtl="0" latinLnBrk="0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»"/>
              <a:defRPr sz="1800" b="0" i="0" u="none" strike="noStrike" cap="none" spc="0" baseline="0">
                <a:ln>
                  <a:noFill/>
                </a:ln>
                <a:solidFill>
                  <a:srgbClr val="404040"/>
                </a:solidFill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491740" marR="0" indent="-205740" algn="l" defTabSz="457200" rtl="0" latinLnBrk="0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•"/>
              <a:defRPr sz="1800" b="0" i="0" u="none" strike="noStrike" cap="none" spc="0" baseline="0">
                <a:ln>
                  <a:noFill/>
                </a:ln>
                <a:solidFill>
                  <a:srgbClr val="404040"/>
                </a:solidFill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2948940" marR="0" indent="-205740" algn="l" defTabSz="457200" rtl="0" latinLnBrk="0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•"/>
              <a:defRPr sz="1800" b="0" i="0" u="none" strike="noStrike" cap="none" spc="0" baseline="0">
                <a:ln>
                  <a:noFill/>
                </a:ln>
                <a:solidFill>
                  <a:srgbClr val="404040"/>
                </a:solidFill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406140" marR="0" indent="-205740" algn="l" defTabSz="457200" rtl="0" latinLnBrk="0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•"/>
              <a:defRPr sz="1800" b="0" i="0" u="none" strike="noStrike" cap="none" spc="0" baseline="0">
                <a:ln>
                  <a:noFill/>
                </a:ln>
                <a:solidFill>
                  <a:srgbClr val="404040"/>
                </a:solidFill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3863340" marR="0" indent="-205740" algn="l" defTabSz="457200" rtl="0" latinLnBrk="0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•"/>
              <a:defRPr sz="1800" b="0" i="0" u="none" strike="noStrike" cap="none" spc="0" baseline="0">
                <a:ln>
                  <a:noFill/>
                </a:ln>
                <a:solidFill>
                  <a:srgbClr val="404040"/>
                </a:solidFill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 lang="en-US" altLang="en-US" dirty="0" smtClean="0"/>
          </a:p>
          <a:p>
            <a:pPr>
              <a:buClr>
                <a:srgbClr val="0070C0"/>
              </a:buClr>
            </a:pPr>
            <a:endParaRPr lang="en-US" altLang="zh-CN" sz="20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buClr>
                <a:srgbClr val="0070C0"/>
              </a:buClr>
              <a:buFont typeface="Wingdings" panose="05000000000000000000" charset="0"/>
              <a:buChar char=""/>
            </a:pPr>
            <a:endParaRPr lang="en-US" altLang="zh-CN" sz="20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buClr>
                <a:srgbClr val="0070C0"/>
              </a:buClr>
            </a:pPr>
            <a:endParaRPr lang="en-US" altLang="zh-CN" sz="20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buClr>
                <a:srgbClr val="0070C0"/>
              </a:buClr>
              <a:buFont typeface="Wingdings" panose="05000000000000000000" charset="0"/>
              <a:buChar char=""/>
            </a:pPr>
            <a:endParaRPr lang="en-US" altLang="en-US" sz="20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en-US" dirty="0" smtClean="0"/>
          </a:p>
          <a:p>
            <a:endParaRPr lang="en-US" altLang="en-US" dirty="0" smtClean="0"/>
          </a:p>
          <a:p>
            <a:endParaRPr lang="en-US" altLang="en-US" dirty="0" smtClean="0"/>
          </a:p>
          <a:p>
            <a:endParaRPr lang="en-US" altLang="en-US" dirty="0"/>
          </a:p>
        </p:txBody>
      </p:sp>
      <p:pic>
        <p:nvPicPr>
          <p:cNvPr id="4" name="图片 3"/>
          <p:cNvPicPr/>
          <p:nvPr/>
        </p:nvPicPr>
        <p:blipFill>
          <a:blip r:embed="rId3"/>
          <a:stretch>
            <a:fillRect/>
          </a:stretch>
        </p:blipFill>
        <p:spPr>
          <a:xfrm>
            <a:off x="294736" y="2221000"/>
            <a:ext cx="3629564" cy="2960600"/>
          </a:xfrm>
          <a:prstGeom prst="rect">
            <a:avLst/>
          </a:prstGeom>
        </p:spPr>
      </p:pic>
      <p:pic>
        <p:nvPicPr>
          <p:cNvPr id="5" name="图片 4"/>
          <p:cNvPicPr/>
          <p:nvPr/>
        </p:nvPicPr>
        <p:blipFill>
          <a:blip r:embed="rId4"/>
          <a:stretch>
            <a:fillRect/>
          </a:stretch>
        </p:blipFill>
        <p:spPr>
          <a:xfrm>
            <a:off x="4758882" y="1834123"/>
            <a:ext cx="4385118" cy="3553298"/>
          </a:xfrm>
          <a:prstGeom prst="rect">
            <a:avLst/>
          </a:prstGeom>
        </p:spPr>
      </p:pic>
      <p:sp>
        <p:nvSpPr>
          <p:cNvPr id="2" name="右箭头 1"/>
          <p:cNvSpPr/>
          <p:nvPr/>
        </p:nvSpPr>
        <p:spPr>
          <a:xfrm>
            <a:off x="4244927" y="3382172"/>
            <a:ext cx="334154" cy="457200"/>
          </a:xfrm>
          <a:prstGeom prst="rightArrow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732556138"/>
      </p:ext>
    </p:extLst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仿真系统路径规划算法开发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>  </a:t>
            </a:r>
            <a:r>
              <a:rPr lang="en-US" altLang="zh-CN" sz="1800" kern="100" dirty="0" smtClea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j-cs"/>
              </a:rPr>
              <a:t>Dijkstra</a:t>
            </a:r>
            <a:r>
              <a:rPr lang="zh-CN" altLang="en-US" sz="1800" kern="1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j-cs"/>
              </a:rPr>
              <a:t>与</a:t>
            </a:r>
            <a:r>
              <a:rPr lang="en-US" altLang="zh-CN" sz="1800" kern="1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j-cs"/>
              </a:rPr>
              <a:t>A*</a:t>
            </a:r>
            <a:r>
              <a:rPr lang="zh-CN" altLang="en-US" sz="1800" kern="1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j-cs"/>
              </a:rPr>
              <a:t>算法</a:t>
            </a:r>
            <a:r>
              <a:rPr lang="zh-CN" altLang="en-US" sz="1800" kern="100" dirty="0" smtClea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j-cs"/>
              </a:rPr>
              <a:t>对比</a:t>
            </a:r>
            <a:r>
              <a:rPr lang="en-US" altLang="zh-CN" sz="1800" kern="100" dirty="0" smtClea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j-cs"/>
              </a:rPr>
              <a:t>:</a:t>
            </a:r>
            <a:endParaRPr lang="zh-CN" altLang="en-US" sz="1800" kern="1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+mj-cs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136" y="1791730"/>
            <a:ext cx="3605669" cy="332022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0202" y="1791730"/>
            <a:ext cx="4678197" cy="3320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22711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标题 1"/>
          <p:cNvSpPr>
            <a:spLocks noGrp="1"/>
          </p:cNvSpPr>
          <p:nvPr>
            <p:ph type="title"/>
          </p:nvPr>
        </p:nvSpPr>
        <p:spPr>
          <a:xfrm>
            <a:off x="336136" y="420728"/>
            <a:ext cx="8513763" cy="2170072"/>
          </a:xfrm>
        </p:spPr>
        <p:txBody>
          <a:bodyPr vert="horz" wrap="square" lIns="91440" tIns="45720" rIns="91440" bIns="45720" anchor="ctr"/>
          <a:lstStyle/>
          <a:p>
            <a:r>
              <a:rPr lang="zh-CN" altLang="en-US" sz="2800" dirty="0">
                <a:latin typeface="宋体" panose="02010600030101010101" pitchFamily="2" charset="-122"/>
                <a:ea typeface="宋体" panose="02010600030101010101" pitchFamily="2" charset="-122"/>
              </a:rPr>
              <a:t>仿真系统路径规划算法</a:t>
            </a:r>
            <a:r>
              <a:rPr lang="zh-CN" altLang="en-US" sz="2800" dirty="0" smtClean="0">
                <a:latin typeface="宋体" panose="02010600030101010101" pitchFamily="2" charset="-122"/>
                <a:ea typeface="宋体" panose="02010600030101010101" pitchFamily="2" charset="-122"/>
              </a:rPr>
              <a:t>开发</a:t>
            </a:r>
            <a:r>
              <a:rPr lang="en-US" altLang="zh-CN" sz="2800" dirty="0" smtClean="0">
                <a:latin typeface="宋体" panose="02010600030101010101" pitchFamily="2" charset="-122"/>
                <a:ea typeface="宋体" panose="02010600030101010101" pitchFamily="2" charset="-122"/>
              </a:rPr>
              <a:t/>
            </a:r>
            <a:br>
              <a:rPr lang="en-US" altLang="zh-CN" sz="2800" dirty="0" smtClean="0"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en-US" altLang="zh-CN" sz="2800" dirty="0" smtClean="0">
                <a:latin typeface="宋体" panose="02010600030101010101" pitchFamily="2" charset="-122"/>
                <a:ea typeface="宋体" panose="02010600030101010101" pitchFamily="2" charset="-122"/>
              </a:rPr>
              <a:t/>
            </a:r>
            <a:br>
              <a:rPr lang="en-US" altLang="zh-CN" sz="2800" dirty="0" smtClean="0"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en-US" sz="1800" kern="1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j-cs"/>
              </a:rPr>
              <a:t>点对点</a:t>
            </a:r>
            <a:r>
              <a:rPr lang="en-US" altLang="zh-CN" sz="1800" kern="100" dirty="0" smtClea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j-cs"/>
              </a:rPr>
              <a:t>OD</a:t>
            </a:r>
            <a:r>
              <a:rPr lang="zh-CN" altLang="en-US" sz="1800" kern="100" dirty="0" smtClea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j-cs"/>
              </a:rPr>
              <a:t>最优路径</a:t>
            </a:r>
            <a:r>
              <a:rPr lang="zh-CN" altLang="en-US" sz="1800" kern="1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j-cs"/>
              </a:rPr>
              <a:t>规划</a:t>
            </a:r>
            <a:r>
              <a:rPr lang="en-US" altLang="zh-CN" sz="1800" kern="100" dirty="0" smtClea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j-cs"/>
              </a:rPr>
              <a:t>:</a:t>
            </a:r>
            <a:r>
              <a:rPr lang="en-US" altLang="zh-CN" sz="2800" dirty="0">
                <a:latin typeface="宋体" panose="02010600030101010101" pitchFamily="2" charset="-122"/>
                <a:ea typeface="宋体" panose="02010600030101010101" pitchFamily="2" charset="-122"/>
              </a:rPr>
              <a:t/>
            </a:r>
            <a:br>
              <a:rPr lang="en-US" altLang="zh-CN" sz="2800" dirty="0">
                <a:latin typeface="宋体" panose="02010600030101010101" pitchFamily="2" charset="-122"/>
                <a:ea typeface="宋体" panose="02010600030101010101" pitchFamily="2" charset="-122"/>
              </a:rPr>
            </a:br>
            <a:endParaRPr lang="zh-CN" altLang="en-US" sz="28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+mj-lt"/>
              <a:ea typeface="宋体" panose="02010600030101010101" pitchFamily="2" charset="-122"/>
            </a:endParaRPr>
          </a:p>
        </p:txBody>
      </p:sp>
      <p:sp>
        <p:nvSpPr>
          <p:cNvPr id="6" name="内容占位符 2"/>
          <p:cNvSpPr txBox="1">
            <a:spLocks/>
          </p:cNvSpPr>
          <p:nvPr/>
        </p:nvSpPr>
        <p:spPr>
          <a:xfrm>
            <a:off x="503555" y="1256030"/>
            <a:ext cx="8137525" cy="3723005"/>
          </a:xfrm>
          <a:prstGeom prst="rect">
            <a:avLst/>
          </a:prstGeom>
          <a:ln w="12700">
            <a:noFill/>
            <a:miter lim="400000"/>
          </a:ln>
        </p:spPr>
        <p:txBody>
          <a:bodyPr vert="horz" wrap="square" lIns="91440" tIns="45720" rIns="91440" bIns="45720" numCol="1" anchor="t" anchorCtr="0" compatLnSpc="1">
            <a:normAutofit/>
          </a:bodyPr>
          <a:lstStyle>
            <a:lvl1pPr marL="0" marR="0" indent="0" algn="l" defTabSz="457200" rtl="0" latinLnBrk="0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defRPr sz="1800" b="0" i="0" u="none" strike="noStrike" cap="none" spc="0" baseline="0">
                <a:ln>
                  <a:noFill/>
                </a:ln>
                <a:solidFill>
                  <a:srgbClr val="404040"/>
                </a:solidFill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824865" marR="0" indent="-367665" algn="l" defTabSz="457200" rtl="0" latinLnBrk="0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–"/>
              <a:defRPr sz="1800" b="0" i="0" u="none" strike="noStrike" cap="none" spc="0" baseline="0">
                <a:ln>
                  <a:noFill/>
                </a:ln>
                <a:solidFill>
                  <a:srgbClr val="404040"/>
                </a:solidFill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171575" marR="0" indent="-257175" algn="l" defTabSz="457200" rtl="0" latinLnBrk="0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•"/>
              <a:defRPr sz="1800" b="0" i="0" u="none" strike="noStrike" cap="none" spc="0" baseline="0">
                <a:ln>
                  <a:noFill/>
                </a:ln>
                <a:solidFill>
                  <a:srgbClr val="404040"/>
                </a:solidFill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665605" marR="0" indent="-294005" algn="l" defTabSz="457200" rtl="0" latinLnBrk="0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–"/>
              <a:defRPr sz="1800" b="0" i="0" u="none" strike="noStrike" cap="none" spc="0" baseline="0">
                <a:ln>
                  <a:noFill/>
                </a:ln>
                <a:solidFill>
                  <a:srgbClr val="404040"/>
                </a:solidFill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171700" marR="0" indent="-342900" algn="l" defTabSz="457200" rtl="0" latinLnBrk="0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»"/>
              <a:defRPr sz="1800" b="0" i="0" u="none" strike="noStrike" cap="none" spc="0" baseline="0">
                <a:ln>
                  <a:noFill/>
                </a:ln>
                <a:solidFill>
                  <a:srgbClr val="404040"/>
                </a:solidFill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491740" marR="0" indent="-205740" algn="l" defTabSz="457200" rtl="0" latinLnBrk="0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•"/>
              <a:defRPr sz="1800" b="0" i="0" u="none" strike="noStrike" cap="none" spc="0" baseline="0">
                <a:ln>
                  <a:noFill/>
                </a:ln>
                <a:solidFill>
                  <a:srgbClr val="404040"/>
                </a:solidFill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2948940" marR="0" indent="-205740" algn="l" defTabSz="457200" rtl="0" latinLnBrk="0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•"/>
              <a:defRPr sz="1800" b="0" i="0" u="none" strike="noStrike" cap="none" spc="0" baseline="0">
                <a:ln>
                  <a:noFill/>
                </a:ln>
                <a:solidFill>
                  <a:srgbClr val="404040"/>
                </a:solidFill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406140" marR="0" indent="-205740" algn="l" defTabSz="457200" rtl="0" latinLnBrk="0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•"/>
              <a:defRPr sz="1800" b="0" i="0" u="none" strike="noStrike" cap="none" spc="0" baseline="0">
                <a:ln>
                  <a:noFill/>
                </a:ln>
                <a:solidFill>
                  <a:srgbClr val="404040"/>
                </a:solidFill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3863340" marR="0" indent="-205740" algn="l" defTabSz="457200" rtl="0" latinLnBrk="0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•"/>
              <a:defRPr sz="1800" b="0" i="0" u="none" strike="noStrike" cap="none" spc="0" baseline="0">
                <a:ln>
                  <a:noFill/>
                </a:ln>
                <a:solidFill>
                  <a:srgbClr val="404040"/>
                </a:solidFill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 lang="en-US" altLang="en-US" dirty="0" smtClean="0"/>
          </a:p>
          <a:p>
            <a:pPr>
              <a:buClr>
                <a:srgbClr val="0070C0"/>
              </a:buClr>
            </a:pPr>
            <a:endParaRPr lang="en-US" altLang="zh-CN" sz="20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buClr>
                <a:srgbClr val="0070C0"/>
              </a:buClr>
              <a:buFont typeface="Wingdings" panose="05000000000000000000" charset="0"/>
              <a:buChar char=""/>
            </a:pPr>
            <a:endParaRPr lang="en-US" altLang="zh-CN" sz="20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buClr>
                <a:srgbClr val="0070C0"/>
              </a:buClr>
            </a:pPr>
            <a:endParaRPr lang="en-US" altLang="zh-CN" sz="20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buClr>
                <a:srgbClr val="0070C0"/>
              </a:buClr>
              <a:buFont typeface="Wingdings" panose="05000000000000000000" charset="0"/>
              <a:buChar char=""/>
            </a:pPr>
            <a:endParaRPr lang="en-US" altLang="en-US" sz="20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en-US" dirty="0" smtClean="0"/>
          </a:p>
          <a:p>
            <a:endParaRPr lang="en-US" altLang="en-US" dirty="0" smtClean="0"/>
          </a:p>
          <a:p>
            <a:endParaRPr lang="en-US" altLang="en-US" dirty="0" smtClean="0"/>
          </a:p>
          <a:p>
            <a:endParaRPr lang="en-US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813" y="1980465"/>
            <a:ext cx="7278687" cy="4094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793090"/>
      </p:ext>
    </p:extLst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标题 1"/>
          <p:cNvSpPr>
            <a:spLocks noGrp="1"/>
          </p:cNvSpPr>
          <p:nvPr>
            <p:ph type="title"/>
          </p:nvPr>
        </p:nvSpPr>
        <p:spPr>
          <a:xfrm>
            <a:off x="336136" y="420728"/>
            <a:ext cx="8513763" cy="2170072"/>
          </a:xfrm>
        </p:spPr>
        <p:txBody>
          <a:bodyPr vert="horz" wrap="square" lIns="91440" tIns="45720" rIns="91440" bIns="45720" anchor="ctr"/>
          <a:lstStyle/>
          <a:p>
            <a:r>
              <a:rPr lang="zh-CN" altLang="en-US" sz="2800" dirty="0">
                <a:latin typeface="宋体" panose="02010600030101010101" pitchFamily="2" charset="-122"/>
                <a:ea typeface="宋体" panose="02010600030101010101" pitchFamily="2" charset="-122"/>
              </a:rPr>
              <a:t>仿真系统路径规划算法</a:t>
            </a:r>
            <a:r>
              <a:rPr lang="zh-CN" altLang="en-US" sz="2800" dirty="0" smtClean="0">
                <a:latin typeface="宋体" panose="02010600030101010101" pitchFamily="2" charset="-122"/>
                <a:ea typeface="宋体" panose="02010600030101010101" pitchFamily="2" charset="-122"/>
              </a:rPr>
              <a:t>开发</a:t>
            </a:r>
            <a:r>
              <a:rPr lang="en-US" altLang="zh-CN" sz="2800" dirty="0" smtClean="0">
                <a:latin typeface="宋体" panose="02010600030101010101" pitchFamily="2" charset="-122"/>
                <a:ea typeface="宋体" panose="02010600030101010101" pitchFamily="2" charset="-122"/>
              </a:rPr>
              <a:t/>
            </a:r>
            <a:br>
              <a:rPr lang="en-US" altLang="zh-CN" sz="2800" dirty="0" smtClean="0"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en-US" altLang="zh-CN" sz="2800" dirty="0" smtClean="0">
                <a:latin typeface="宋体" panose="02010600030101010101" pitchFamily="2" charset="-122"/>
                <a:ea typeface="宋体" panose="02010600030101010101" pitchFamily="2" charset="-122"/>
              </a:rPr>
              <a:t/>
            </a:r>
            <a:br>
              <a:rPr lang="en-US" altLang="zh-CN" sz="2800" dirty="0" smtClean="0"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en-US" sz="1800" kern="1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j-cs"/>
              </a:rPr>
              <a:t>点</a:t>
            </a:r>
            <a:r>
              <a:rPr lang="zh-CN" altLang="en-US" sz="1800" kern="100" dirty="0" smtClea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j-cs"/>
              </a:rPr>
              <a:t>对多点</a:t>
            </a:r>
            <a:r>
              <a:rPr lang="en-US" altLang="zh-CN" sz="1800" kern="100" dirty="0" smtClea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j-cs"/>
              </a:rPr>
              <a:t>OD</a:t>
            </a:r>
            <a:r>
              <a:rPr lang="zh-CN" altLang="en-US" sz="1800" kern="100" dirty="0" smtClea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j-cs"/>
              </a:rPr>
              <a:t>最优路径</a:t>
            </a:r>
            <a:r>
              <a:rPr lang="zh-CN" altLang="en-US" sz="1800" kern="1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j-cs"/>
              </a:rPr>
              <a:t>规划</a:t>
            </a:r>
            <a:r>
              <a:rPr lang="en-US" altLang="zh-CN" sz="1800" kern="100" dirty="0" smtClea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j-cs"/>
              </a:rPr>
              <a:t>:</a:t>
            </a:r>
            <a:r>
              <a:rPr lang="en-US" altLang="zh-CN" sz="2800" dirty="0">
                <a:latin typeface="宋体" panose="02010600030101010101" pitchFamily="2" charset="-122"/>
                <a:ea typeface="宋体" panose="02010600030101010101" pitchFamily="2" charset="-122"/>
              </a:rPr>
              <a:t/>
            </a:r>
            <a:br>
              <a:rPr lang="en-US" altLang="zh-CN" sz="2800" dirty="0">
                <a:latin typeface="宋体" panose="02010600030101010101" pitchFamily="2" charset="-122"/>
                <a:ea typeface="宋体" panose="02010600030101010101" pitchFamily="2" charset="-122"/>
              </a:rPr>
            </a:br>
            <a:endParaRPr lang="zh-CN" altLang="en-US" sz="28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+mj-lt"/>
              <a:ea typeface="宋体" panose="02010600030101010101" pitchFamily="2" charset="-122"/>
            </a:endParaRPr>
          </a:p>
        </p:txBody>
      </p:sp>
      <p:sp>
        <p:nvSpPr>
          <p:cNvPr id="6" name="内容占位符 2"/>
          <p:cNvSpPr txBox="1">
            <a:spLocks/>
          </p:cNvSpPr>
          <p:nvPr/>
        </p:nvSpPr>
        <p:spPr>
          <a:xfrm>
            <a:off x="503555" y="1256030"/>
            <a:ext cx="8137525" cy="3723005"/>
          </a:xfrm>
          <a:prstGeom prst="rect">
            <a:avLst/>
          </a:prstGeom>
          <a:ln w="12700">
            <a:noFill/>
            <a:miter lim="400000"/>
          </a:ln>
        </p:spPr>
        <p:txBody>
          <a:bodyPr vert="horz" wrap="square" lIns="91440" tIns="45720" rIns="91440" bIns="45720" numCol="1" anchor="t" anchorCtr="0" compatLnSpc="1">
            <a:normAutofit/>
          </a:bodyPr>
          <a:lstStyle>
            <a:lvl1pPr marL="0" marR="0" indent="0" algn="l" defTabSz="457200" rtl="0" latinLnBrk="0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defRPr sz="1800" b="0" i="0" u="none" strike="noStrike" cap="none" spc="0" baseline="0">
                <a:ln>
                  <a:noFill/>
                </a:ln>
                <a:solidFill>
                  <a:srgbClr val="404040"/>
                </a:solidFill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824865" marR="0" indent="-367665" algn="l" defTabSz="457200" rtl="0" latinLnBrk="0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–"/>
              <a:defRPr sz="1800" b="0" i="0" u="none" strike="noStrike" cap="none" spc="0" baseline="0">
                <a:ln>
                  <a:noFill/>
                </a:ln>
                <a:solidFill>
                  <a:srgbClr val="404040"/>
                </a:solidFill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171575" marR="0" indent="-257175" algn="l" defTabSz="457200" rtl="0" latinLnBrk="0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•"/>
              <a:defRPr sz="1800" b="0" i="0" u="none" strike="noStrike" cap="none" spc="0" baseline="0">
                <a:ln>
                  <a:noFill/>
                </a:ln>
                <a:solidFill>
                  <a:srgbClr val="404040"/>
                </a:solidFill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665605" marR="0" indent="-294005" algn="l" defTabSz="457200" rtl="0" latinLnBrk="0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–"/>
              <a:defRPr sz="1800" b="0" i="0" u="none" strike="noStrike" cap="none" spc="0" baseline="0">
                <a:ln>
                  <a:noFill/>
                </a:ln>
                <a:solidFill>
                  <a:srgbClr val="404040"/>
                </a:solidFill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171700" marR="0" indent="-342900" algn="l" defTabSz="457200" rtl="0" latinLnBrk="0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»"/>
              <a:defRPr sz="1800" b="0" i="0" u="none" strike="noStrike" cap="none" spc="0" baseline="0">
                <a:ln>
                  <a:noFill/>
                </a:ln>
                <a:solidFill>
                  <a:srgbClr val="404040"/>
                </a:solidFill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491740" marR="0" indent="-205740" algn="l" defTabSz="457200" rtl="0" latinLnBrk="0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•"/>
              <a:defRPr sz="1800" b="0" i="0" u="none" strike="noStrike" cap="none" spc="0" baseline="0">
                <a:ln>
                  <a:noFill/>
                </a:ln>
                <a:solidFill>
                  <a:srgbClr val="404040"/>
                </a:solidFill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2948940" marR="0" indent="-205740" algn="l" defTabSz="457200" rtl="0" latinLnBrk="0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•"/>
              <a:defRPr sz="1800" b="0" i="0" u="none" strike="noStrike" cap="none" spc="0" baseline="0">
                <a:ln>
                  <a:noFill/>
                </a:ln>
                <a:solidFill>
                  <a:srgbClr val="404040"/>
                </a:solidFill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406140" marR="0" indent="-205740" algn="l" defTabSz="457200" rtl="0" latinLnBrk="0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•"/>
              <a:defRPr sz="1800" b="0" i="0" u="none" strike="noStrike" cap="none" spc="0" baseline="0">
                <a:ln>
                  <a:noFill/>
                </a:ln>
                <a:solidFill>
                  <a:srgbClr val="404040"/>
                </a:solidFill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3863340" marR="0" indent="-205740" algn="l" defTabSz="457200" rtl="0" latinLnBrk="0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•"/>
              <a:defRPr sz="1800" b="0" i="0" u="none" strike="noStrike" cap="none" spc="0" baseline="0">
                <a:ln>
                  <a:noFill/>
                </a:ln>
                <a:solidFill>
                  <a:srgbClr val="404040"/>
                </a:solidFill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 lang="en-US" altLang="en-US" dirty="0" smtClean="0"/>
          </a:p>
          <a:p>
            <a:pPr>
              <a:buClr>
                <a:srgbClr val="0070C0"/>
              </a:buClr>
            </a:pPr>
            <a:endParaRPr lang="en-US" altLang="zh-CN" sz="20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buClr>
                <a:srgbClr val="0070C0"/>
              </a:buClr>
              <a:buFont typeface="Wingdings" panose="05000000000000000000" charset="0"/>
              <a:buChar char=""/>
            </a:pPr>
            <a:endParaRPr lang="en-US" altLang="zh-CN" sz="20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buClr>
                <a:srgbClr val="0070C0"/>
              </a:buClr>
            </a:pPr>
            <a:endParaRPr lang="en-US" altLang="zh-CN" sz="20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buClr>
                <a:srgbClr val="0070C0"/>
              </a:buClr>
              <a:buFont typeface="Wingdings" panose="05000000000000000000" charset="0"/>
              <a:buChar char=""/>
            </a:pPr>
            <a:endParaRPr lang="en-US" altLang="en-US" sz="20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en-US" dirty="0" smtClean="0"/>
          </a:p>
          <a:p>
            <a:endParaRPr lang="en-US" altLang="en-US" dirty="0" smtClean="0"/>
          </a:p>
          <a:p>
            <a:endParaRPr lang="en-US" altLang="en-US" dirty="0" smtClean="0"/>
          </a:p>
          <a:p>
            <a:endParaRPr lang="en-US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012" y="2042114"/>
            <a:ext cx="7559750" cy="4252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019570"/>
      </p:ext>
    </p:extLst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1. </a:t>
            </a:r>
            <a:r>
              <a:rPr lang="zh-CN" altLang="en-US" dirty="0" smtClean="0"/>
              <a:t>精细化交通阻抗路阻等</a:t>
            </a:r>
            <a:r>
              <a:rPr lang="zh-CN" altLang="en-US" dirty="0"/>
              <a:t>道路权重</a:t>
            </a:r>
            <a:r>
              <a:rPr lang="zh-CN" altLang="en-US" dirty="0" smtClean="0"/>
              <a:t>指标</a:t>
            </a:r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仿真系统路径规划算法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开发不足与改进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6073" y="2024634"/>
            <a:ext cx="6472186" cy="419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14167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2536" y="1662566"/>
            <a:ext cx="3352340" cy="4739962"/>
          </a:xfrm>
          <a:prstGeom prst="rect">
            <a:avLst/>
          </a:prstGeom>
        </p:spPr>
      </p:pic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仿真系统路径规划算法开发不足与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改进</a:t>
            </a:r>
            <a:r>
              <a:rPr lang="en-US" altLang="zh-CN" dirty="0" smtClean="0">
                <a:latin typeface="宋体" panose="02010600030101010101" pitchFamily="2" charset="-122"/>
                <a:ea typeface="宋体" panose="02010600030101010101" pitchFamily="2" charset="-122"/>
              </a:rPr>
              <a:t/>
            </a:r>
            <a:br>
              <a:rPr lang="en-US" altLang="zh-CN" dirty="0" smtClean="0"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en-US" altLang="zh-CN" dirty="0" smtClean="0">
                <a:latin typeface="宋体" panose="02010600030101010101" pitchFamily="2" charset="-122"/>
                <a:ea typeface="宋体" panose="02010600030101010101" pitchFamily="2" charset="-122"/>
              </a:rPr>
              <a:t/>
            </a:r>
            <a:br>
              <a:rPr lang="en-US" altLang="zh-CN" dirty="0" smtClean="0"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en-US" altLang="zh-CN" sz="2000" dirty="0">
                <a:solidFill>
                  <a:srgbClr val="404040"/>
                </a:solidFill>
              </a:rPr>
              <a:t>2. </a:t>
            </a:r>
            <a:r>
              <a:rPr lang="zh-CN" altLang="en-US" sz="2000" dirty="0">
                <a:solidFill>
                  <a:srgbClr val="404040"/>
                </a:solidFill>
              </a:rPr>
              <a:t>基于道路等级分层</a:t>
            </a:r>
            <a:r>
              <a:rPr lang="zh-CN" altLang="en-US" sz="2000" dirty="0" smtClean="0">
                <a:solidFill>
                  <a:srgbClr val="404040"/>
                </a:solidFill>
              </a:rPr>
              <a:t>算法</a:t>
            </a:r>
            <a:r>
              <a:rPr lang="en-US" altLang="zh-CN" sz="2000" dirty="0" smtClean="0">
                <a:solidFill>
                  <a:srgbClr val="404040"/>
                </a:solidFill>
              </a:rPr>
              <a:t>: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 smtClean="0">
                <a:latin typeface="宋体" panose="02010600030101010101" pitchFamily="2" charset="-122"/>
                <a:ea typeface="宋体" panose="02010600030101010101" pitchFamily="2" charset="-122"/>
              </a:rPr>
              <a:t/>
            </a:r>
            <a:br>
              <a:rPr lang="en-US" altLang="zh-CN" dirty="0" smtClean="0">
                <a:latin typeface="宋体" panose="02010600030101010101" pitchFamily="2" charset="-122"/>
                <a:ea typeface="宋体" panose="02010600030101010101" pitchFamily="2" charset="-122"/>
              </a:rPr>
            </a:b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5216161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336136" y="420728"/>
            <a:ext cx="8513763" cy="747672"/>
          </a:xfrm>
        </p:spPr>
        <p:txBody>
          <a:bodyPr>
            <a:normAutofit/>
          </a:bodyPr>
          <a:lstStyle/>
          <a:p>
            <a:pPr>
              <a:buClr>
                <a:srgbClr val="0070C0"/>
              </a:buClr>
            </a:pPr>
            <a:r>
              <a:rPr lang="zh-CN" altLang="en-US" sz="2800" dirty="0">
                <a:latin typeface="宋体" panose="02010600030101010101" pitchFamily="2" charset="-122"/>
                <a:ea typeface="宋体" panose="02010600030101010101" pitchFamily="2" charset="-122"/>
              </a:rPr>
              <a:t>阿里</a:t>
            </a:r>
            <a:r>
              <a:rPr lang="en-US" altLang="zh-CN" sz="2800" dirty="0"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zh-CN" altLang="en-US" sz="2800" dirty="0">
                <a:latin typeface="宋体" panose="02010600030101010101" pitchFamily="2" charset="-122"/>
                <a:ea typeface="宋体" panose="02010600030101010101" pitchFamily="2" charset="-122"/>
              </a:rPr>
              <a:t>杭州</a:t>
            </a:r>
            <a:r>
              <a:rPr lang="en-US" altLang="zh-CN" sz="2800" dirty="0"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  <a:r>
              <a:rPr lang="zh-CN" altLang="en-US" sz="2800" dirty="0">
                <a:latin typeface="宋体" panose="02010600030101010101" pitchFamily="2" charset="-122"/>
                <a:ea typeface="宋体" panose="02010600030101010101" pitchFamily="2" charset="-122"/>
              </a:rPr>
              <a:t>城市大脑项目业务开发</a:t>
            </a:r>
            <a:endParaRPr lang="en-US" altLang="zh-CN" sz="28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4" name="内容占位符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ln w="12700">
            <a:noFill/>
            <a:miter lim="400000"/>
          </a:ln>
        </p:spPr>
        <p:txBody>
          <a:bodyPr vert="horz" wrap="square" lIns="91440" tIns="45720" rIns="91440" bIns="45720" numCol="1" anchor="t" anchorCtr="0" compatLnSpc="1">
            <a:normAutofit/>
          </a:bodyPr>
          <a:lstStyle>
            <a:lvl1pPr marL="0" marR="0" indent="0" algn="l" defTabSz="457200" rtl="0" latinLnBrk="0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defRPr sz="1800" b="0" i="0" u="none" strike="noStrike" cap="none" spc="0" baseline="0">
                <a:ln>
                  <a:noFill/>
                </a:ln>
                <a:solidFill>
                  <a:srgbClr val="404040"/>
                </a:solidFill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824865" marR="0" indent="-367665" algn="l" defTabSz="457200" rtl="0" latinLnBrk="0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–"/>
              <a:defRPr sz="1800" b="0" i="0" u="none" strike="noStrike" cap="none" spc="0" baseline="0">
                <a:ln>
                  <a:noFill/>
                </a:ln>
                <a:solidFill>
                  <a:srgbClr val="404040"/>
                </a:solidFill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171575" marR="0" indent="-257175" algn="l" defTabSz="457200" rtl="0" latinLnBrk="0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•"/>
              <a:defRPr sz="1800" b="0" i="0" u="none" strike="noStrike" cap="none" spc="0" baseline="0">
                <a:ln>
                  <a:noFill/>
                </a:ln>
                <a:solidFill>
                  <a:srgbClr val="404040"/>
                </a:solidFill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665605" marR="0" indent="-294005" algn="l" defTabSz="457200" rtl="0" latinLnBrk="0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–"/>
              <a:defRPr sz="1800" b="0" i="0" u="none" strike="noStrike" cap="none" spc="0" baseline="0">
                <a:ln>
                  <a:noFill/>
                </a:ln>
                <a:solidFill>
                  <a:srgbClr val="404040"/>
                </a:solidFill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171700" marR="0" indent="-342900" algn="l" defTabSz="457200" rtl="0" latinLnBrk="0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»"/>
              <a:defRPr sz="1800" b="0" i="0" u="none" strike="noStrike" cap="none" spc="0" baseline="0">
                <a:ln>
                  <a:noFill/>
                </a:ln>
                <a:solidFill>
                  <a:srgbClr val="404040"/>
                </a:solidFill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491740" marR="0" indent="-205740" algn="l" defTabSz="457200" rtl="0" latinLnBrk="0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•"/>
              <a:defRPr sz="1800" b="0" i="0" u="none" strike="noStrike" cap="none" spc="0" baseline="0">
                <a:ln>
                  <a:noFill/>
                </a:ln>
                <a:solidFill>
                  <a:srgbClr val="404040"/>
                </a:solidFill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2948940" marR="0" indent="-205740" algn="l" defTabSz="457200" rtl="0" latinLnBrk="0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•"/>
              <a:defRPr sz="1800" b="0" i="0" u="none" strike="noStrike" cap="none" spc="0" baseline="0">
                <a:ln>
                  <a:noFill/>
                </a:ln>
                <a:solidFill>
                  <a:srgbClr val="404040"/>
                </a:solidFill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406140" marR="0" indent="-205740" algn="l" defTabSz="457200" rtl="0" latinLnBrk="0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•"/>
              <a:defRPr sz="1800" b="0" i="0" u="none" strike="noStrike" cap="none" spc="0" baseline="0">
                <a:ln>
                  <a:noFill/>
                </a:ln>
                <a:solidFill>
                  <a:srgbClr val="404040"/>
                </a:solidFill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3863340" marR="0" indent="-205740" algn="l" defTabSz="457200" rtl="0" latinLnBrk="0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•"/>
              <a:defRPr sz="1800" b="0" i="0" u="none" strike="noStrike" cap="none" spc="0" baseline="0">
                <a:ln>
                  <a:noFill/>
                </a:ln>
                <a:solidFill>
                  <a:srgbClr val="404040"/>
                </a:solidFill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>
              <a:buClr>
                <a:srgbClr val="0070C0"/>
              </a:buClr>
            </a:pPr>
            <a:endParaRPr lang="zh-CN" altLang="zh-CN" sz="2000" dirty="0"/>
          </a:p>
          <a:p>
            <a:pPr marL="285750" indent="-285750">
              <a:buClr>
                <a:srgbClr val="0070C0"/>
              </a:buClr>
              <a:buFont typeface="Wingdings" panose="05000000000000000000" charset="0"/>
              <a:buChar char=""/>
            </a:pPr>
            <a:endParaRPr lang="en-US" altLang="zh-CN" sz="2000" dirty="0" smtClean="0"/>
          </a:p>
          <a:p>
            <a:pPr marL="285750" indent="-285750">
              <a:buClr>
                <a:srgbClr val="0070C0"/>
              </a:buClr>
              <a:buFont typeface="Wingdings" panose="05000000000000000000" charset="0"/>
              <a:buChar char=""/>
            </a:pPr>
            <a:endParaRPr lang="zh-CN" altLang="zh-CN" sz="2000" dirty="0"/>
          </a:p>
          <a:p>
            <a:pPr marL="285750" indent="-285750">
              <a:buClr>
                <a:srgbClr val="0070C0"/>
              </a:buClr>
              <a:buFont typeface="Wingdings" panose="05000000000000000000" charset="0"/>
              <a:buChar char=""/>
            </a:pPr>
            <a:endParaRPr lang="en-US" altLang="zh-CN" sz="20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buClr>
                <a:srgbClr val="0070C0"/>
              </a:buClr>
              <a:buFont typeface="Wingdings" panose="05000000000000000000" charset="0"/>
              <a:buChar char=""/>
            </a:pPr>
            <a:endParaRPr lang="en-US" altLang="en-US" sz="20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en-US" dirty="0" smtClean="0"/>
          </a:p>
          <a:p>
            <a:endParaRPr lang="en-US" altLang="en-US" dirty="0" smtClean="0"/>
          </a:p>
          <a:p>
            <a:endParaRPr lang="en-US" altLang="en-US" dirty="0" smtClean="0"/>
          </a:p>
          <a:p>
            <a:endParaRPr lang="en-US" altLang="en-US" dirty="0"/>
          </a:p>
        </p:txBody>
      </p:sp>
      <p:sp>
        <p:nvSpPr>
          <p:cNvPr id="5" name="矩形 4"/>
          <p:cNvSpPr/>
          <p:nvPr/>
        </p:nvSpPr>
        <p:spPr>
          <a:xfrm>
            <a:off x="-133764" y="1085334"/>
            <a:ext cx="83633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 </a:t>
            </a:r>
            <a:r>
              <a:rPr lang="zh-CN" altLang="en-US" dirty="0" smtClean="0"/>
              <a:t>      </a:t>
            </a:r>
            <a:r>
              <a:rPr lang="zh-CN" altLang="en-US" kern="100" dirty="0">
                <a:latin typeface="Times New Roman" panose="02020603050405020304" pitchFamily="18" charset="0"/>
                <a:ea typeface="宋体" panose="02010600030101010101" pitchFamily="2" charset="-122"/>
                <a:sym typeface="Arial" panose="020B0604020202020204"/>
              </a:rPr>
              <a:t>主要工作负责主页面警</a:t>
            </a:r>
            <a:r>
              <a:rPr lang="zh-CN" altLang="en-US" kern="100" dirty="0" smtClean="0">
                <a:latin typeface="Times New Roman" panose="02020603050405020304" pitchFamily="18" charset="0"/>
                <a:ea typeface="宋体" panose="02010600030101010101" pitchFamily="2" charset="-122"/>
                <a:sym typeface="Arial" panose="020B0604020202020204"/>
              </a:rPr>
              <a:t>情处置统计分析等需求</a:t>
            </a:r>
            <a:r>
              <a:rPr lang="en-US" altLang="zh-CN" dirty="0" smtClean="0"/>
              <a:t>: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004" y="1719744"/>
            <a:ext cx="8650895" cy="4174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27445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>
          <a:xfrm>
            <a:off x="183736" y="1031684"/>
            <a:ext cx="8513763" cy="327216"/>
          </a:xfrm>
        </p:spPr>
        <p:txBody>
          <a:bodyPr>
            <a:normAutofit fontScale="92500" lnSpcReduction="10000"/>
          </a:bodyPr>
          <a:lstStyle/>
          <a:p>
            <a:r>
              <a:rPr lang="zh-CN" altLang="en-US" dirty="0" smtClean="0"/>
              <a:t>现阶段</a:t>
            </a:r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36136" y="420728"/>
            <a:ext cx="8513763" cy="519072"/>
          </a:xfrm>
        </p:spPr>
        <p:txBody>
          <a:bodyPr>
            <a:normAutofit/>
          </a:bodyPr>
          <a:lstStyle/>
          <a:p>
            <a:r>
              <a:rPr lang="zh-CN" altLang="en-US" sz="2800" b="1" dirty="0" smtClean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  <a:ea typeface="宋体" panose="02010600030101010101" pitchFamily="2" charset="-122"/>
              </a:rPr>
              <a:t>云推云搜如意平台</a:t>
            </a:r>
            <a:endParaRPr lang="en-US" altLang="zh-CN" sz="2000" dirty="0">
              <a:solidFill>
                <a:schemeClr val="bg2"/>
              </a:solidFill>
              <a:latin typeface="Times New Roman" panose="0202060305040502030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736" y="1627949"/>
            <a:ext cx="8780088" cy="4327365"/>
          </a:xfrm>
          <a:prstGeom prst="rect">
            <a:avLst/>
          </a:prstGeom>
        </p:spPr>
      </p:pic>
    </p:spTree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>
            <a:spLocks noGrp="1"/>
          </p:cNvSpPr>
          <p:nvPr>
            <p:ph type="title"/>
          </p:nvPr>
        </p:nvSpPr>
        <p:spPr>
          <a:xfrm>
            <a:off x="1626870" y="665480"/>
            <a:ext cx="6608763" cy="801689"/>
          </a:xfrm>
          <a:prstGeom prst="rect">
            <a:avLst/>
          </a:prstGeom>
        </p:spPr>
        <p:txBody>
          <a:bodyPr/>
          <a:lstStyle/>
          <a:p>
            <a:r>
              <a:rPr lang="en-US" sz="40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charset="0"/>
              </a:rPr>
              <a:t>Contents</a:t>
            </a:r>
          </a:p>
        </p:txBody>
      </p:sp>
      <p:sp>
        <p:nvSpPr>
          <p:cNvPr id="7169" name="AutoShape 4"/>
          <p:cNvSpPr/>
          <p:nvPr/>
        </p:nvSpPr>
        <p:spPr>
          <a:xfrm>
            <a:off x="1500188" y="1736725"/>
            <a:ext cx="628650" cy="517525"/>
          </a:xfrm>
          <a:prstGeom prst="roundRect">
            <a:avLst>
              <a:gd name="adj" fmla="val 16667"/>
            </a:avLst>
          </a:prstGeom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36000" bIns="0" anchor="ctr">
            <a:scene3d>
              <a:camera prst="orthographicFront"/>
              <a:lightRig rig="threePt" dir="t"/>
            </a:scene3d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  <a:cs typeface="宋体" panose="02010600030101010101" pitchFamily="2" charset="-122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45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–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»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241300" lvl="0" indent="-241300" algn="ctr">
              <a:spcBef>
                <a:spcPct val="0"/>
              </a:spcBef>
              <a:buClrTx/>
              <a:buSzPct val="100000"/>
              <a:buNone/>
            </a:pPr>
            <a:r>
              <a:rPr lang="fr-FR" altLang="zh-CN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7175" name="AutoShape 5"/>
          <p:cNvSpPr>
            <a:spLocks noChangeArrowheads="1"/>
          </p:cNvSpPr>
          <p:nvPr/>
        </p:nvSpPr>
        <p:spPr bwMode="auto">
          <a:xfrm>
            <a:off x="2578100" y="1736725"/>
            <a:ext cx="5231130" cy="517525"/>
          </a:xfrm>
          <a:prstGeom prst="roundRect">
            <a:avLst>
              <a:gd name="adj" fmla="val 16667"/>
            </a:avLst>
          </a:prstGeom>
          <a:effectLst>
            <a:softEdge rad="31750"/>
          </a:effectLst>
          <a:extLs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rou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lvl1pPr marL="342900" indent="-254000" defTabSz="194945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194945">
              <a:spcBef>
                <a:spcPct val="20000"/>
              </a:spcBef>
              <a:buClr>
                <a:schemeClr val="tx2"/>
              </a:buClr>
              <a:buSzPct val="60000"/>
              <a:buFont typeface="Wingdings" panose="05000000000000000000" pitchFamily="2" charset="2"/>
              <a:buChar char="l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194945">
              <a:spcBef>
                <a:spcPct val="20000"/>
              </a:spcBef>
              <a:buClr>
                <a:schemeClr val="tx2"/>
              </a:buClr>
              <a:buSzPct val="45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194945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–"/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194945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»"/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19494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»"/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19494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»"/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19494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»"/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19494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»"/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342900" marR="0" lvl="0" indent="-254000" algn="l" defTabSz="19494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20000"/>
              <a:buFont typeface="Wingdings" panose="05000000000000000000" pitchFamily="2" charset="2"/>
              <a:buNone/>
              <a:defRPr/>
            </a:pPr>
            <a:endParaRPr kumimoji="0" lang="en-US" altLang="en-US" sz="1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L="342900" marR="0" lvl="0" indent="-254000" algn="l" defTabSz="19494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20000"/>
              <a:buFont typeface="Wingdings" panose="05000000000000000000" pitchFamily="2" charset="2"/>
              <a:buNone/>
              <a:defRPr/>
            </a:pPr>
            <a:r>
              <a:rPr kumimoji="0" lang="zh-CN" altLang="en-US" sz="1800" b="1" kern="1200" dirty="0" smtClean="0">
                <a:solidFill>
                  <a:schemeClr val="bg2"/>
                </a:solidFill>
                <a:latin typeface="+mn-lt"/>
                <a:sym typeface="+mn-ea"/>
              </a:rPr>
              <a:t>主要工作内容</a:t>
            </a:r>
            <a:endParaRPr kumimoji="1" lang="en-US" altLang="zh-CN" sz="18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  <a:p>
            <a:pPr marL="342900" marR="0" lvl="0" indent="-254000" algn="l" defTabSz="19494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20000"/>
              <a:buFontTx/>
              <a:buNone/>
              <a:defRPr/>
            </a:pPr>
            <a:endParaRPr kumimoji="0" lang="fr-FR" altLang="zh-CN" sz="1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AutoShape 4"/>
          <p:cNvSpPr/>
          <p:nvPr/>
        </p:nvSpPr>
        <p:spPr>
          <a:xfrm>
            <a:off x="1500188" y="2683510"/>
            <a:ext cx="628650" cy="517525"/>
          </a:xfrm>
          <a:prstGeom prst="roundRect">
            <a:avLst>
              <a:gd name="adj" fmla="val 16667"/>
            </a:avLst>
          </a:prstGeom>
          <a:solidFill>
            <a:schemeClr val="bg1">
              <a:lumMod val="95000"/>
            </a:schemeClr>
          </a:solidFill>
          <a:effectLst>
            <a:softEdge rad="12700"/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36000" tIns="0" rIns="36000" bIns="0" anchor="ctr">
            <a:scene3d>
              <a:camera prst="orthographicFront"/>
              <a:lightRig rig="threePt" dir="t"/>
            </a:scene3d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  <a:cs typeface="宋体" panose="02010600030101010101" pitchFamily="2" charset="-122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45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–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»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241300" lvl="0" indent="-241300" algn="ctr">
              <a:spcBef>
                <a:spcPct val="0"/>
              </a:spcBef>
              <a:buClrTx/>
              <a:buSzPct val="100000"/>
              <a:buNone/>
            </a:pPr>
            <a:r>
              <a:rPr lang="en-US" altLang="fr-FR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</a:p>
        </p:txBody>
      </p:sp>
      <p:sp>
        <p:nvSpPr>
          <p:cNvPr id="5" name="AutoShape 5"/>
          <p:cNvSpPr>
            <a:spLocks noChangeArrowheads="1"/>
          </p:cNvSpPr>
          <p:nvPr/>
        </p:nvSpPr>
        <p:spPr bwMode="auto">
          <a:xfrm>
            <a:off x="2578100" y="2683510"/>
            <a:ext cx="5231765" cy="517525"/>
          </a:xfrm>
          <a:prstGeom prst="roundRect">
            <a:avLst>
              <a:gd name="adj" fmla="val 16667"/>
            </a:avLst>
          </a:prstGeom>
          <a:solidFill>
            <a:schemeClr val="bg1">
              <a:lumMod val="95000"/>
            </a:schemeClr>
          </a:solidFill>
          <a:extLs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round/>
              </a14:hiddenLine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0" tIns="0" rIns="0" bIns="0" anchor="ctr"/>
          <a:lstStyle>
            <a:lvl1pPr marL="342900" indent="-254000" defTabSz="194945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194945">
              <a:spcBef>
                <a:spcPct val="20000"/>
              </a:spcBef>
              <a:buClr>
                <a:schemeClr val="tx2"/>
              </a:buClr>
              <a:buSzPct val="60000"/>
              <a:buFont typeface="Wingdings" panose="05000000000000000000" pitchFamily="2" charset="2"/>
              <a:buChar char="l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194945">
              <a:spcBef>
                <a:spcPct val="20000"/>
              </a:spcBef>
              <a:buClr>
                <a:schemeClr val="tx2"/>
              </a:buClr>
              <a:buSzPct val="45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194945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–"/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194945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»"/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19494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»"/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19494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»"/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19494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»"/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19494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»"/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0" eaLnBrk="0" fontAlgn="base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20000"/>
              <a:buNone/>
              <a:defRPr/>
            </a:pPr>
            <a:r>
              <a:rPr kumimoji="0" lang="zh-CN" altLang="en-US" sz="1800" b="1" kern="1200" dirty="0"/>
              <a:t>工作及个人规划</a:t>
            </a:r>
            <a:endParaRPr kumimoji="0" lang="fr-FR" altLang="zh-CN" sz="1800" b="1" kern="1200" dirty="0"/>
          </a:p>
        </p:txBody>
      </p:sp>
      <p:sp>
        <p:nvSpPr>
          <p:cNvPr id="6" name="AutoShape 4"/>
          <p:cNvSpPr/>
          <p:nvPr/>
        </p:nvSpPr>
        <p:spPr>
          <a:xfrm>
            <a:off x="1500188" y="3630295"/>
            <a:ext cx="628650" cy="517525"/>
          </a:xfrm>
          <a:prstGeom prst="roundRect">
            <a:avLst>
              <a:gd name="adj" fmla="val 16667"/>
            </a:avLst>
          </a:prstGeom>
          <a:solidFill>
            <a:schemeClr val="bg1">
              <a:lumMod val="95000"/>
            </a:schemeClr>
          </a:solidFill>
          <a:effectLst>
            <a:softEdge rad="12700"/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36000" tIns="0" rIns="36000" bIns="0" anchor="ctr">
            <a:scene3d>
              <a:camera prst="orthographicFront"/>
              <a:lightRig rig="threePt" dir="t"/>
            </a:scene3d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  <a:cs typeface="宋体" panose="02010600030101010101" pitchFamily="2" charset="-122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l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45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–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»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241300" lvl="0" indent="-241300" algn="ctr">
              <a:spcBef>
                <a:spcPct val="0"/>
              </a:spcBef>
              <a:buClrTx/>
              <a:buSzPct val="100000"/>
              <a:buNone/>
            </a:pPr>
            <a:r>
              <a:rPr lang="en-US" altLang="fr-FR" sz="24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</a:p>
        </p:txBody>
      </p:sp>
      <p:sp>
        <p:nvSpPr>
          <p:cNvPr id="7" name="AutoShape 5"/>
          <p:cNvSpPr>
            <a:spLocks noChangeArrowheads="1"/>
          </p:cNvSpPr>
          <p:nvPr/>
        </p:nvSpPr>
        <p:spPr bwMode="auto">
          <a:xfrm>
            <a:off x="2578100" y="3630295"/>
            <a:ext cx="5231130" cy="517525"/>
          </a:xfrm>
          <a:prstGeom prst="roundRect">
            <a:avLst>
              <a:gd name="adj" fmla="val 16667"/>
            </a:avLst>
          </a:prstGeom>
          <a:solidFill>
            <a:schemeClr val="bg1">
              <a:lumMod val="95000"/>
            </a:schemeClr>
          </a:solidFill>
          <a:extLs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round/>
              </a14:hiddenLine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0" tIns="0" rIns="0" bIns="0" anchor="ctr"/>
          <a:lstStyle>
            <a:lvl1pPr marL="342900" indent="-254000" defTabSz="194945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194945">
              <a:spcBef>
                <a:spcPct val="20000"/>
              </a:spcBef>
              <a:buClr>
                <a:schemeClr val="tx2"/>
              </a:buClr>
              <a:buSzPct val="60000"/>
              <a:buFont typeface="Wingdings" panose="05000000000000000000" pitchFamily="2" charset="2"/>
              <a:buChar char="l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194945">
              <a:spcBef>
                <a:spcPct val="20000"/>
              </a:spcBef>
              <a:buClr>
                <a:schemeClr val="tx2"/>
              </a:buClr>
              <a:buSzPct val="45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194945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–"/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194945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»"/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19494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»"/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19494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»"/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19494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»"/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19494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»"/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342900" marR="0" lvl="0" indent="-254000" algn="l" defTabSz="19494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20000"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总结</a:t>
            </a:r>
            <a:endParaRPr kumimoji="0" lang="fr-FR" altLang="zh-CN" sz="18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3578" y="1609247"/>
            <a:ext cx="5707875" cy="4686706"/>
          </a:xfrm>
          <a:prstGeom prst="rect">
            <a:avLst/>
          </a:prstGeom>
        </p:spPr>
      </p:pic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zh-CN" altLang="en-US" dirty="0" smtClean="0"/>
              <a:t>仓库数据模型设计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0037337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zh-CN" altLang="en-US" dirty="0" smtClean="0"/>
              <a:t>如弈云推</a:t>
            </a:r>
            <a:r>
              <a:rPr lang="zh-CN" altLang="en-US" dirty="0"/>
              <a:t>云搜</a:t>
            </a:r>
            <a:r>
              <a:rPr lang="zh-CN" altLang="en-US" dirty="0" smtClean="0"/>
              <a:t>数据架构</a:t>
            </a:r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653" y="1385698"/>
            <a:ext cx="7940728" cy="4930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88266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995" y="1630216"/>
            <a:ext cx="8859796" cy="4466813"/>
          </a:xfrm>
          <a:prstGeom prst="rect">
            <a:avLst/>
          </a:prstGeom>
        </p:spPr>
      </p:pic>
      <p:sp>
        <p:nvSpPr>
          <p:cNvPr id="4" name="标题 2"/>
          <p:cNvSpPr>
            <a:spLocks noGrp="1"/>
          </p:cNvSpPr>
          <p:nvPr>
            <p:ph type="title"/>
          </p:nvPr>
        </p:nvSpPr>
        <p:spPr>
          <a:xfrm>
            <a:off x="336136" y="243840"/>
            <a:ext cx="8513763" cy="1141858"/>
          </a:xfrm>
        </p:spPr>
        <p:txBody>
          <a:bodyPr/>
          <a:lstStyle/>
          <a:p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zh-CN" altLang="en-US" dirty="0" smtClean="0"/>
              <a:t>如弈推荐系统</a:t>
            </a:r>
            <a:r>
              <a:rPr lang="en-US" altLang="zh-CN" dirty="0" smtClean="0"/>
              <a:t>:</a:t>
            </a:r>
            <a:r>
              <a:rPr lang="zh-CN" altLang="en-US" dirty="0" smtClean="0"/>
              <a:t>工作计划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4742066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00" y="1446029"/>
            <a:ext cx="5797378" cy="5018566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7099" y="3256228"/>
            <a:ext cx="4526901" cy="2836227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139700" y="585343"/>
            <a:ext cx="8059479" cy="276999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r>
              <a:rPr kumimoji="0" lang="zh-CN" alt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关联推荐</a:t>
            </a:r>
            <a:r>
              <a:rPr kumimoji="0" lang="en-US" altLang="zh-CN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:</a:t>
            </a:r>
            <a:r>
              <a:rPr lang="zh-CN" altLang="en-US" dirty="0"/>
              <a:t>基于</a:t>
            </a:r>
            <a:r>
              <a:rPr kumimoji="0" lang="zh-CN" altLang="en-US" sz="18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用户</a:t>
            </a:r>
            <a:r>
              <a:rPr kumimoji="0" lang="en-US" altLang="zh-CN" sz="18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-</a:t>
            </a:r>
            <a:r>
              <a:rPr kumimoji="0" lang="zh-CN" altLang="en-US" sz="18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小程序评分矩阵已知历史评分</a:t>
            </a:r>
            <a:r>
              <a:rPr lang="zh-CN" altLang="en-US" dirty="0" smtClean="0"/>
              <a:t>推测未知的缺失</a:t>
            </a:r>
            <a:r>
              <a:rPr lang="zh-CN" altLang="en-US" dirty="0"/>
              <a:t>的评分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11961871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608" y="1087394"/>
            <a:ext cx="7893345" cy="5338119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336136" y="243840"/>
            <a:ext cx="8513763" cy="1141858"/>
          </a:xfrm>
        </p:spPr>
        <p:txBody>
          <a:bodyPr/>
          <a:lstStyle/>
          <a:p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zh-CN" altLang="en-US" dirty="0" smtClean="0"/>
              <a:t>基于二次关联推荐</a:t>
            </a:r>
            <a:r>
              <a:rPr lang="en-US" altLang="zh-CN" dirty="0" smtClean="0"/>
              <a:t>: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4099818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内容占位符 2"/>
          <p:cNvSpPr>
            <a:spLocks noGrp="1" noChangeArrowheads="1"/>
          </p:cNvSpPr>
          <p:nvPr>
            <p:ph idx="1"/>
          </p:nvPr>
        </p:nvSpPr>
        <p:spPr>
          <a:xfrm>
            <a:off x="335915" y="1163896"/>
            <a:ext cx="8168005" cy="4516755"/>
          </a:xfrm>
        </p:spPr>
        <p:txBody>
          <a:bodyPr vert="horz" wrap="square" lIns="91440" tIns="45720" rIns="91440" bIns="45720" numCol="1" anchor="t" anchorCtr="0" compatLnSpc="1">
            <a:normAutofit/>
          </a:bodyPr>
          <a:lstStyle/>
          <a:p>
            <a:pPr algn="l">
              <a:buClr>
                <a:srgbClr val="0070C0"/>
              </a:buClr>
              <a:buFont typeface="Wingdings" panose="05000000000000000000" charset="0"/>
            </a:pPr>
            <a:r>
              <a:rPr lang="zh-CN" altLang="en-US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工作规划</a:t>
            </a:r>
            <a:r>
              <a:rPr lang="en-US" altLang="zh-CN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:</a:t>
            </a:r>
          </a:p>
          <a:p>
            <a:pPr marL="457200" indent="-457200" algn="l">
              <a:buClr>
                <a:srgbClr val="0070C0"/>
              </a:buClr>
              <a:buFont typeface="Wingdings" panose="05000000000000000000" charset="0"/>
              <a:buAutoNum type="arabicPeriod"/>
            </a:pPr>
            <a:r>
              <a:rPr lang="zh-CN" altLang="en-US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跟进云推云搜项目开发工作</a:t>
            </a:r>
            <a:endParaRPr lang="en-US" altLang="zh-CN" sz="20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457200" indent="-457200" algn="l">
              <a:buClr>
                <a:srgbClr val="0070C0"/>
              </a:buClr>
              <a:buFont typeface="Wingdings" panose="05000000000000000000" charset="0"/>
              <a:buAutoNum type="arabicPeriod"/>
            </a:pPr>
            <a:r>
              <a:rPr lang="zh-CN" altLang="en-US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跟进仿真最优化路径规划算法模块</a:t>
            </a:r>
            <a:endParaRPr lang="en-US" altLang="zh-CN" sz="20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457200" indent="-457200" algn="l">
              <a:buClr>
                <a:srgbClr val="0070C0"/>
              </a:buClr>
              <a:buFont typeface="Wingdings" panose="05000000000000000000" charset="0"/>
              <a:buAutoNum type="arabicPeriod"/>
            </a:pPr>
            <a:r>
              <a:rPr lang="zh-CN" altLang="en-US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跟进杭州城市大脑后期优化工作</a:t>
            </a:r>
            <a:endParaRPr lang="en-US" altLang="zh-CN" sz="20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buClr>
                <a:srgbClr val="0070C0"/>
              </a:buClr>
            </a:pPr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buClr>
                <a:srgbClr val="0070C0"/>
              </a:buClr>
            </a:pPr>
            <a:r>
              <a:rPr lang="zh-CN" altLang="en-US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个人规划</a:t>
            </a:r>
            <a:r>
              <a:rPr lang="en-US" altLang="zh-CN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:</a:t>
            </a:r>
          </a:p>
          <a:p>
            <a:pPr marL="457200" indent="-457200" algn="l">
              <a:buClr>
                <a:srgbClr val="0070C0"/>
              </a:buClr>
              <a:buAutoNum type="arabicPeriod"/>
            </a:pPr>
            <a:r>
              <a:rPr lang="zh-CN" altLang="en-US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继续大数据、数据分析挖掘深入学习</a:t>
            </a:r>
            <a:endParaRPr lang="en-US" altLang="zh-CN" sz="20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457200" indent="-457200" algn="l">
              <a:buClr>
                <a:srgbClr val="0070C0"/>
              </a:buClr>
              <a:buAutoNum type="arabicPeriod"/>
            </a:pPr>
            <a:r>
              <a:rPr lang="zh-CN" altLang="en-US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分布式系统、微服务系统等架构深入学习</a:t>
            </a:r>
            <a:r>
              <a:rPr lang="en-US" altLang="zh-CN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endParaRPr lang="zh-CN" altLang="en-US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335915" y="349766"/>
            <a:ext cx="8513763" cy="964970"/>
          </a:xfrm>
        </p:spPr>
        <p:txBody>
          <a:bodyPr>
            <a:normAutofit/>
          </a:bodyPr>
          <a:lstStyle/>
          <a:p>
            <a:r>
              <a:rPr lang="zh-CN" altLang="en-US" sz="2800" dirty="0" smtClean="0"/>
              <a:t>工作及个人规划</a:t>
            </a:r>
            <a:endParaRPr lang="zh-CN" altLang="en-US" sz="2800" dirty="0"/>
          </a:p>
        </p:txBody>
      </p:sp>
    </p:spTree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>
          <a:xfrm>
            <a:off x="336136" y="1514283"/>
            <a:ext cx="8513763" cy="4800019"/>
          </a:xfrm>
        </p:spPr>
        <p:txBody>
          <a:bodyPr>
            <a:normAutofit/>
          </a:bodyPr>
          <a:lstStyle/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    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   </a:t>
            </a:r>
            <a:r>
              <a:rPr lang="zh-CN" altLang="en-US" sz="2000" dirty="0">
                <a:latin typeface="宋体" pitchFamily="2" charset="-122"/>
                <a:ea typeface="宋体" pitchFamily="2" charset="-122"/>
              </a:rPr>
              <a:t>转眼间</a:t>
            </a:r>
            <a:r>
              <a:rPr lang="en-US" altLang="zh-CN" sz="2000" dirty="0">
                <a:latin typeface="宋体" pitchFamily="2" charset="-122"/>
                <a:ea typeface="宋体" pitchFamily="2" charset="-122"/>
              </a:rPr>
              <a:t>,</a:t>
            </a:r>
            <a:r>
              <a:rPr lang="zh-CN" altLang="en-US" sz="2000" dirty="0">
                <a:latin typeface="宋体" pitchFamily="2" charset="-122"/>
                <a:ea typeface="宋体" pitchFamily="2" charset="-122"/>
              </a:rPr>
              <a:t>来到公司三个月了</a:t>
            </a:r>
            <a:r>
              <a:rPr lang="en-US" altLang="zh-CN" sz="2000" dirty="0">
                <a:latin typeface="宋体" pitchFamily="2" charset="-122"/>
                <a:ea typeface="宋体" pitchFamily="2" charset="-122"/>
              </a:rPr>
              <a:t>, </a:t>
            </a:r>
            <a:r>
              <a:rPr lang="zh-CN" altLang="en-US" sz="2000" dirty="0">
                <a:latin typeface="宋体" pitchFamily="2" charset="-122"/>
                <a:ea typeface="宋体" pitchFamily="2" charset="-122"/>
              </a:rPr>
              <a:t>三个月软创的日子里</a:t>
            </a:r>
            <a:r>
              <a:rPr lang="en-US" altLang="zh-CN" sz="2000" dirty="0">
                <a:latin typeface="宋体" pitchFamily="2" charset="-122"/>
                <a:ea typeface="宋体" pitchFamily="2" charset="-122"/>
              </a:rPr>
              <a:t>,</a:t>
            </a:r>
            <a:r>
              <a:rPr lang="zh-CN" altLang="en-US" sz="2000" dirty="0">
                <a:latin typeface="宋体" pitchFamily="2" charset="-122"/>
                <a:ea typeface="宋体" pitchFamily="2" charset="-122"/>
              </a:rPr>
              <a:t>充实而又难忘</a:t>
            </a:r>
            <a:r>
              <a:rPr lang="en-US" altLang="zh-CN" sz="2000" dirty="0">
                <a:latin typeface="宋体" pitchFamily="2" charset="-122"/>
                <a:ea typeface="宋体" pitchFamily="2" charset="-122"/>
              </a:rPr>
              <a:t>, </a:t>
            </a:r>
            <a:r>
              <a:rPr lang="zh-CN" altLang="en-US" sz="2000" dirty="0">
                <a:latin typeface="宋体" pitchFamily="2" charset="-122"/>
                <a:ea typeface="宋体" pitchFamily="2" charset="-122"/>
              </a:rPr>
              <a:t>在同事与领导的帮助与指导下</a:t>
            </a:r>
            <a:r>
              <a:rPr lang="en-US" altLang="zh-CN" sz="2000" dirty="0">
                <a:latin typeface="宋体" pitchFamily="2" charset="-122"/>
                <a:ea typeface="宋体" pitchFamily="2" charset="-122"/>
              </a:rPr>
              <a:t>, </a:t>
            </a:r>
            <a:r>
              <a:rPr lang="zh-CN" altLang="en-US" sz="2000" dirty="0">
                <a:latin typeface="宋体" pitchFamily="2" charset="-122"/>
                <a:ea typeface="宋体" pitchFamily="2" charset="-122"/>
              </a:rPr>
              <a:t>对公司业务逐渐熟悉</a:t>
            </a:r>
            <a:r>
              <a:rPr lang="en-US" altLang="zh-CN" sz="2000" dirty="0">
                <a:latin typeface="宋体" pitchFamily="2" charset="-122"/>
                <a:ea typeface="宋体" pitchFamily="2" charset="-122"/>
              </a:rPr>
              <a:t>, </a:t>
            </a:r>
            <a:r>
              <a:rPr lang="zh-CN" altLang="en-US" sz="2000" dirty="0">
                <a:latin typeface="宋体" pitchFamily="2" charset="-122"/>
                <a:ea typeface="宋体" pitchFamily="2" charset="-122"/>
              </a:rPr>
              <a:t>开始融入团队前进的步伐中。</a:t>
            </a:r>
          </a:p>
          <a:p>
            <a:r>
              <a:rPr lang="en-US" altLang="zh-CN" sz="2000" dirty="0" smtClean="0">
                <a:latin typeface="宋体" pitchFamily="2" charset="-122"/>
                <a:ea typeface="宋体" pitchFamily="2" charset="-122"/>
              </a:rPr>
              <a:t>	</a:t>
            </a:r>
            <a:r>
              <a:rPr lang="zh-CN" altLang="en-US" sz="2000" dirty="0">
                <a:latin typeface="宋体" pitchFamily="2" charset="-122"/>
                <a:ea typeface="宋体" pitchFamily="2" charset="-122"/>
              </a:rPr>
              <a:t>在此期间</a:t>
            </a:r>
            <a:r>
              <a:rPr lang="en-US" altLang="zh-CN" sz="2000" dirty="0">
                <a:latin typeface="宋体" pitchFamily="2" charset="-122"/>
                <a:ea typeface="宋体" pitchFamily="2" charset="-122"/>
              </a:rPr>
              <a:t>, </a:t>
            </a:r>
            <a:r>
              <a:rPr lang="zh-CN" altLang="en-US" sz="2000" dirty="0" smtClean="0">
                <a:latin typeface="宋体" pitchFamily="2" charset="-122"/>
                <a:ea typeface="宋体" pitchFamily="2" charset="-122"/>
              </a:rPr>
              <a:t>个人获得</a:t>
            </a:r>
            <a:r>
              <a:rPr lang="zh-CN" altLang="en-US" sz="2000" dirty="0">
                <a:latin typeface="宋体" pitchFamily="2" charset="-122"/>
                <a:ea typeface="宋体" pitchFamily="2" charset="-122"/>
              </a:rPr>
              <a:t>很大成长</a:t>
            </a:r>
            <a:r>
              <a:rPr lang="en-US" altLang="zh-CN" sz="2000" dirty="0">
                <a:latin typeface="宋体" pitchFamily="2" charset="-122"/>
                <a:ea typeface="宋体" pitchFamily="2" charset="-122"/>
              </a:rPr>
              <a:t>,</a:t>
            </a:r>
            <a:r>
              <a:rPr lang="zh-CN" altLang="en-US" sz="2000" dirty="0">
                <a:latin typeface="宋体" pitchFamily="2" charset="-122"/>
                <a:ea typeface="宋体" pitchFamily="2" charset="-122"/>
              </a:rPr>
              <a:t>专业技术上也获得较大</a:t>
            </a:r>
            <a:r>
              <a:rPr lang="zh-CN" altLang="en-US" sz="2000" dirty="0" smtClean="0">
                <a:latin typeface="宋体" pitchFamily="2" charset="-122"/>
                <a:ea typeface="宋体" pitchFamily="2" charset="-122"/>
              </a:rPr>
              <a:t>提升</a:t>
            </a:r>
            <a:r>
              <a:rPr lang="en-US" altLang="zh-CN" sz="2000" dirty="0" smtClean="0">
                <a:latin typeface="宋体" pitchFamily="2" charset="-122"/>
                <a:ea typeface="宋体" pitchFamily="2" charset="-122"/>
              </a:rPr>
              <a:t>,</a:t>
            </a:r>
            <a:r>
              <a:rPr lang="zh-CN" altLang="en-US" sz="2000" dirty="0" smtClean="0">
                <a:latin typeface="宋体" pitchFamily="2" charset="-122"/>
                <a:ea typeface="宋体" pitchFamily="2" charset="-122"/>
              </a:rPr>
              <a:t>非常感谢公司各位领导与同事的帮助与指导。</a:t>
            </a:r>
            <a:endParaRPr lang="en-US" altLang="zh-CN" sz="2000" dirty="0" smtClean="0">
              <a:latin typeface="宋体" pitchFamily="2" charset="-122"/>
              <a:ea typeface="宋体" pitchFamily="2" charset="-122"/>
            </a:endParaRPr>
          </a:p>
          <a:p>
            <a:r>
              <a:rPr lang="en-US" altLang="zh-CN" sz="2000" dirty="0" smtClean="0">
                <a:latin typeface="宋体" pitchFamily="2" charset="-122"/>
                <a:ea typeface="宋体" pitchFamily="2" charset="-122"/>
              </a:rPr>
              <a:t>	</a:t>
            </a:r>
            <a:r>
              <a:rPr lang="zh-CN" altLang="en-US" sz="2000" dirty="0" smtClean="0">
                <a:latin typeface="宋体" pitchFamily="2" charset="-122"/>
                <a:ea typeface="宋体" pitchFamily="2" charset="-122"/>
              </a:rPr>
              <a:t>接下来</a:t>
            </a:r>
            <a:r>
              <a:rPr lang="en-US" altLang="zh-CN" sz="2000" dirty="0" smtClean="0">
                <a:latin typeface="宋体" pitchFamily="2" charset="-122"/>
                <a:ea typeface="宋体" pitchFamily="2" charset="-122"/>
              </a:rPr>
              <a:t>,</a:t>
            </a:r>
            <a:r>
              <a:rPr lang="zh-CN" altLang="en-US" sz="2000" dirty="0" smtClean="0">
                <a:latin typeface="宋体" pitchFamily="2" charset="-122"/>
                <a:ea typeface="宋体" pitchFamily="2" charset="-122"/>
              </a:rPr>
              <a:t>希望与公司各位同学继续保持战斗力</a:t>
            </a:r>
            <a:r>
              <a:rPr lang="en-US" altLang="zh-CN" sz="2000" dirty="0" smtClean="0">
                <a:latin typeface="宋体" pitchFamily="2" charset="-122"/>
                <a:ea typeface="宋体" pitchFamily="2" charset="-122"/>
              </a:rPr>
              <a:t>,</a:t>
            </a:r>
            <a:r>
              <a:rPr lang="zh-CN" altLang="en-US" sz="2000" dirty="0" smtClean="0">
                <a:latin typeface="宋体" pitchFamily="2" charset="-122"/>
                <a:ea typeface="宋体" pitchFamily="2" charset="-122"/>
              </a:rPr>
              <a:t>一同在交通新航道上披荆斩棘</a:t>
            </a:r>
            <a:r>
              <a:rPr lang="en-US" altLang="zh-CN" sz="2000" dirty="0" smtClean="0">
                <a:latin typeface="宋体" pitchFamily="2" charset="-122"/>
                <a:ea typeface="宋体" pitchFamily="2" charset="-122"/>
              </a:rPr>
              <a:t>,</a:t>
            </a:r>
            <a:r>
              <a:rPr lang="zh-CN" altLang="en-US" sz="2000" dirty="0">
                <a:latin typeface="宋体" pitchFamily="2" charset="-122"/>
                <a:ea typeface="宋体" pitchFamily="2" charset="-122"/>
              </a:rPr>
              <a:t>打造</a:t>
            </a:r>
            <a:r>
              <a:rPr lang="zh-CN" altLang="en-US" sz="2000" dirty="0" smtClean="0">
                <a:latin typeface="宋体" pitchFamily="2" charset="-122"/>
                <a:ea typeface="宋体" pitchFamily="2" charset="-122"/>
              </a:rPr>
              <a:t>一片鲸云制造</a:t>
            </a:r>
            <a:r>
              <a:rPr lang="en-US" altLang="zh-CN" sz="2000" dirty="0" smtClean="0">
                <a:latin typeface="宋体" pitchFamily="2" charset="-122"/>
                <a:ea typeface="宋体" pitchFamily="2" charset="-122"/>
              </a:rPr>
              <a:t>!</a:t>
            </a:r>
            <a:r>
              <a:rPr lang="zh-CN" altLang="en-US" sz="2000" dirty="0"/>
              <a:t/>
            </a:r>
            <a:br>
              <a:rPr lang="zh-CN" altLang="en-US" sz="2000" dirty="0"/>
            </a:br>
            <a:endParaRPr lang="en-US" altLang="zh-CN" sz="2000" dirty="0" smtClean="0">
              <a:latin typeface="宋体" pitchFamily="2" charset="-122"/>
              <a:ea typeface="宋体" pitchFamily="2" charset="-122"/>
            </a:endParaRPr>
          </a:p>
          <a:p>
            <a:endParaRPr lang="en-US" altLang="zh-CN" sz="2000" dirty="0">
              <a:latin typeface="宋体" pitchFamily="2" charset="-122"/>
              <a:ea typeface="宋体" pitchFamily="2" charset="-122"/>
            </a:endParaRPr>
          </a:p>
          <a:p>
            <a:endParaRPr lang="en-US" altLang="zh-CN" sz="2000" dirty="0" smtClean="0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2800" b="1" dirty="0" smtClean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ea typeface="宋体" panose="02010600030101010101" pitchFamily="2" charset="-122"/>
              </a:rPr>
              <a:t>总结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20294466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Shape 44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rPr dirty="0"/>
              <a:t>Thank you</a:t>
            </a:r>
          </a:p>
        </p:txBody>
      </p:sp>
    </p:spTree>
  </p:cSld>
  <p:clrMapOvr>
    <a:masterClrMapping/>
  </p:clrMapOvr>
  <p:transition spd="med">
    <p:push/>
  </p:transition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0"/>
                                        <p:tgtEl>
                                          <p:spTgt spid="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0" grpId="1" animBg="1" advAuto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3555" y="1256030"/>
            <a:ext cx="8137525" cy="3723005"/>
          </a:xfrm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>
              <a:buClr>
                <a:srgbClr val="0070C0"/>
              </a:buClr>
            </a:pPr>
            <a:endParaRPr lang="en-US" altLang="en-US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buClr>
                <a:srgbClr val="0070C0"/>
              </a:buClr>
              <a:buFont typeface="Wingdings" panose="05000000000000000000" charset="0"/>
              <a:buChar char=""/>
            </a:pPr>
            <a:r>
              <a:rPr lang="en-US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石家庄交警支队大数据资源中心</a:t>
            </a:r>
            <a:r>
              <a:rPr lang="en-US" altLang="zh-CN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zh-CN" altLang="en-US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大数据湖</a:t>
            </a:r>
            <a:r>
              <a:rPr lang="en-US" altLang="zh-CN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  <a:r>
              <a:rPr lang="zh-CN" altLang="en-US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系统开发</a:t>
            </a:r>
            <a:endParaRPr lang="en-US" altLang="zh-CN" sz="20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buClr>
                <a:srgbClr val="0070C0"/>
              </a:buClr>
              <a:buFont typeface="Wingdings" panose="05000000000000000000" charset="0"/>
              <a:buChar char=""/>
            </a:pPr>
            <a:r>
              <a:rPr lang="en-US" altLang="zh-CN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仿真系统路径规划算法开发</a:t>
            </a:r>
            <a:endParaRPr lang="en-US" altLang="zh-CN" sz="20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buClr>
                <a:srgbClr val="0070C0"/>
              </a:buClr>
              <a:buFont typeface="Wingdings" panose="05000000000000000000" charset="0"/>
              <a:buChar char=""/>
            </a:pPr>
            <a:r>
              <a:rPr lang="zh-CN" altLang="en-US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 阿里</a:t>
            </a:r>
            <a:r>
              <a:rPr lang="en-US" altLang="zh-CN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zh-CN" altLang="en-US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杭州</a:t>
            </a:r>
            <a:r>
              <a:rPr lang="en-US" altLang="zh-CN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  <a:r>
              <a:rPr lang="zh-CN" altLang="en-US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城市大脑项目业务开发</a:t>
            </a:r>
            <a:endParaRPr lang="en-US" altLang="zh-CN" sz="20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buClr>
                <a:srgbClr val="0070C0"/>
              </a:buClr>
              <a:buFont typeface="Wingdings" panose="05000000000000000000" charset="0"/>
              <a:buChar char=""/>
            </a:pPr>
            <a:r>
              <a:rPr lang="zh-CN" altLang="en-US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 云推云</a:t>
            </a:r>
            <a:r>
              <a:rPr lang="zh-CN" altLang="en-US" sz="2000" smtClean="0">
                <a:latin typeface="宋体" panose="02010600030101010101" pitchFamily="2" charset="-122"/>
                <a:ea typeface="宋体" panose="02010600030101010101" pitchFamily="2" charset="-122"/>
              </a:rPr>
              <a:t>搜如弈平台</a:t>
            </a:r>
            <a:r>
              <a:rPr lang="zh-CN" altLang="en-US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开发</a:t>
            </a:r>
            <a:endParaRPr lang="en-US" altLang="zh-CN" sz="20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buClr>
                <a:srgbClr val="0070C0"/>
              </a:buClr>
              <a:buFont typeface="Wingdings" panose="05000000000000000000" charset="0"/>
              <a:buChar char=""/>
            </a:pPr>
            <a:endParaRPr lang="en-US" altLang="en-US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/>
            <a:endParaRPr lang="en-US" altLang="en-US" dirty="0"/>
          </a:p>
          <a:p>
            <a:pPr marL="0" indent="0"/>
            <a:endParaRPr lang="en-US" altLang="en-US" dirty="0"/>
          </a:p>
          <a:p>
            <a:pPr marL="0" indent="0"/>
            <a:endParaRPr lang="en-US" altLang="en-US" dirty="0"/>
          </a:p>
          <a:p>
            <a:pPr marL="0" indent="0">
              <a:buNone/>
            </a:pPr>
            <a:endParaRPr lang="en-US" altLang="en-US" dirty="0"/>
          </a:p>
        </p:txBody>
      </p:sp>
      <p:sp>
        <p:nvSpPr>
          <p:cNvPr id="15362" name="标题 1"/>
          <p:cNvSpPr>
            <a:spLocks noGrp="1"/>
          </p:cNvSpPr>
          <p:nvPr>
            <p:ph type="title"/>
          </p:nvPr>
        </p:nvSpPr>
        <p:spPr>
          <a:xfrm>
            <a:off x="503555" y="603250"/>
            <a:ext cx="8174990" cy="652780"/>
          </a:xfrm>
        </p:spPr>
        <p:txBody>
          <a:bodyPr vert="horz" wrap="square" lIns="91440" tIns="45720" rIns="91440" bIns="45720" anchor="ctr"/>
          <a:lstStyle/>
          <a:p>
            <a:r>
              <a:rPr lang="zh-CN" altLang="en-US" sz="2800" b="1" dirty="0" smtClean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FillTx/>
                <a:latin typeface="+mj-lt"/>
                <a:ea typeface="宋体" panose="02010600030101010101" pitchFamily="2" charset="-122"/>
              </a:rPr>
              <a:t>主要工作内容</a:t>
            </a:r>
            <a:endParaRPr lang="zh-CN" altLang="en-US" sz="28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+mj-lt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标题 1"/>
          <p:cNvSpPr>
            <a:spLocks noGrp="1"/>
          </p:cNvSpPr>
          <p:nvPr>
            <p:ph type="title"/>
          </p:nvPr>
        </p:nvSpPr>
        <p:spPr>
          <a:xfrm>
            <a:off x="335915" y="535940"/>
            <a:ext cx="8514080" cy="676275"/>
          </a:xfrm>
        </p:spPr>
        <p:txBody>
          <a:bodyPr vert="horz" wrap="square" lIns="91440" tIns="45720" rIns="91440" bIns="45720" anchor="ctr"/>
          <a:lstStyle/>
          <a:p>
            <a:r>
              <a:rPr lang="zh-CN" altLang="en-US" sz="2800" dirty="0">
                <a:latin typeface="宋体" panose="02010600030101010101" pitchFamily="2" charset="-122"/>
                <a:ea typeface="宋体" panose="02010600030101010101" pitchFamily="2" charset="-122"/>
              </a:rPr>
              <a:t>石家庄交警支队大数据资源中心</a:t>
            </a:r>
            <a:endParaRPr lang="zh-CN" altLang="en-US" sz="28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+mj-lt"/>
              <a:ea typeface="宋体" panose="02010600030101010101" pitchFamily="2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50554" y="1380520"/>
            <a:ext cx="820260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190500" algn="just"/>
            <a:r>
              <a:rPr lang="zh-CN" altLang="zh-CN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为面向开发者（专业用户）、业务部门（普通用户）、管理者（业主）角色提供易于操作</a:t>
            </a:r>
            <a:r>
              <a:rPr lang="zh-CN" altLang="zh-CN" kern="100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的功能</a:t>
            </a:r>
            <a:r>
              <a:rPr lang="zh-CN" altLang="en-US" kern="100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。</a:t>
            </a:r>
            <a:endParaRPr lang="zh-CN" altLang="zh-CN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860" y="2195156"/>
            <a:ext cx="7758298" cy="3248503"/>
          </a:xfrm>
          <a:prstGeom prst="rect">
            <a:avLst/>
          </a:prstGeom>
        </p:spPr>
      </p:pic>
    </p:spTree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>
          <a:xfrm>
            <a:off x="336136" y="1075038"/>
            <a:ext cx="8513763" cy="5280958"/>
          </a:xfrm>
        </p:spPr>
        <p:txBody>
          <a:bodyPr/>
          <a:lstStyle/>
          <a:p>
            <a:r>
              <a:rPr lang="zh-CN" altLang="en-US" kern="100" dirty="0" smtClea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j-cs"/>
                <a:sym typeface="Calibri" panose="020F0502020204030204"/>
              </a:rPr>
              <a:t>主页面</a:t>
            </a:r>
            <a:r>
              <a:rPr lang="en-US" altLang="zh-CN" kern="100" dirty="0" smtClea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j-cs"/>
                <a:sym typeface="Calibri" panose="020F0502020204030204"/>
              </a:rPr>
              <a:t>: </a:t>
            </a:r>
            <a:r>
              <a:rPr lang="zh-CN" altLang="zh-CN" kern="100" dirty="0" smtClea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j-cs"/>
                <a:sym typeface="Calibri" panose="020F0502020204030204"/>
              </a:rPr>
              <a:t>主题</a:t>
            </a:r>
            <a:r>
              <a:rPr lang="zh-CN" altLang="zh-CN" kern="1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j-cs"/>
                <a:sym typeface="Calibri" panose="020F0502020204030204"/>
              </a:rPr>
              <a:t>标签与表映射数目情况</a:t>
            </a:r>
            <a:r>
              <a:rPr lang="en-US" altLang="zh-CN" kern="1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j-cs"/>
                <a:sym typeface="Calibri" panose="020F0502020204030204"/>
              </a:rPr>
              <a:t>; </a:t>
            </a:r>
            <a:r>
              <a:rPr lang="zh-CN" altLang="zh-CN" kern="1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j-cs"/>
                <a:sym typeface="Calibri" panose="020F0502020204030204"/>
              </a:rPr>
              <a:t>配置库接口起源与发布展示</a:t>
            </a:r>
            <a:r>
              <a:rPr lang="en-US" altLang="zh-CN" kern="1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j-cs"/>
                <a:sym typeface="Calibri" panose="020F0502020204030204"/>
              </a:rPr>
              <a:t>; </a:t>
            </a:r>
            <a:r>
              <a:rPr lang="zh-CN" altLang="zh-CN" kern="1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j-cs"/>
                <a:sym typeface="Calibri" panose="020F0502020204030204"/>
              </a:rPr>
              <a:t>数据库容量</a:t>
            </a:r>
            <a:r>
              <a:rPr lang="zh-CN" altLang="zh-CN" kern="100" dirty="0" smtClea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j-cs"/>
                <a:sym typeface="Calibri" panose="020F0502020204030204"/>
              </a:rPr>
              <a:t>展示</a:t>
            </a:r>
            <a:endParaRPr lang="zh-CN" altLang="zh-CN" kern="1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+mj-cs"/>
              <a:sym typeface="Calibri" panose="020F0502020204030204"/>
            </a:endParaRPr>
          </a:p>
          <a:p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336136" y="420728"/>
            <a:ext cx="8513763" cy="654310"/>
          </a:xfrm>
        </p:spPr>
        <p:txBody>
          <a:bodyPr/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石家庄交警支队大数据资源中心</a:t>
            </a:r>
            <a:endParaRPr lang="zh-CN" altLang="en-US" dirty="0"/>
          </a:p>
        </p:txBody>
      </p:sp>
      <p:pic>
        <p:nvPicPr>
          <p:cNvPr id="4" name="图片 3"/>
          <p:cNvPicPr/>
          <p:nvPr/>
        </p:nvPicPr>
        <p:blipFill>
          <a:blip r:embed="rId2"/>
          <a:stretch>
            <a:fillRect/>
          </a:stretch>
        </p:blipFill>
        <p:spPr>
          <a:xfrm>
            <a:off x="457198" y="1630494"/>
            <a:ext cx="8019537" cy="3830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35606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>
          <a:xfrm>
            <a:off x="336136" y="1075038"/>
            <a:ext cx="8513763" cy="5280958"/>
          </a:xfrm>
        </p:spPr>
        <p:txBody>
          <a:bodyPr/>
          <a:lstStyle/>
          <a:p>
            <a:r>
              <a:rPr lang="zh-CN" altLang="en-US" kern="100" dirty="0" smtClea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j-cs"/>
                <a:sym typeface="Calibri" panose="020F0502020204030204"/>
              </a:rPr>
              <a:t>审核页</a:t>
            </a:r>
            <a:r>
              <a:rPr lang="en-US" altLang="zh-CN" kern="100" dirty="0" smtClea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j-cs"/>
                <a:sym typeface="Calibri" panose="020F0502020204030204"/>
              </a:rPr>
              <a:t>:</a:t>
            </a:r>
            <a:r>
              <a:rPr lang="zh-CN" altLang="zh-CN" kern="1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j-cs"/>
              </a:rPr>
              <a:t>对数据仓库</a:t>
            </a:r>
            <a:r>
              <a:rPr lang="en-US" altLang="zh-CN" kern="1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j-cs"/>
              </a:rPr>
              <a:t>Hive</a:t>
            </a:r>
            <a:r>
              <a:rPr lang="zh-CN" altLang="zh-CN" kern="1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j-cs"/>
              </a:rPr>
              <a:t>及业务数据库</a:t>
            </a:r>
            <a:r>
              <a:rPr lang="en-US" altLang="zh-CN" kern="1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j-cs"/>
              </a:rPr>
              <a:t>Oracle</a:t>
            </a:r>
            <a:r>
              <a:rPr lang="zh-CN" altLang="zh-CN" kern="1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j-cs"/>
              </a:rPr>
              <a:t>表 进行标签主题人工标记映射功能</a:t>
            </a:r>
          </a:p>
          <a:p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336136" y="420728"/>
            <a:ext cx="8513763" cy="654310"/>
          </a:xfrm>
        </p:spPr>
        <p:txBody>
          <a:bodyPr/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石家庄交警支队大数据资源中心</a:t>
            </a:r>
            <a:endParaRPr lang="zh-CN" altLang="en-US" dirty="0"/>
          </a:p>
        </p:txBody>
      </p:sp>
      <p:pic>
        <p:nvPicPr>
          <p:cNvPr id="5" name="图片 4"/>
          <p:cNvPicPr/>
          <p:nvPr/>
        </p:nvPicPr>
        <p:blipFill>
          <a:blip r:embed="rId2"/>
          <a:stretch>
            <a:fillRect/>
          </a:stretch>
        </p:blipFill>
        <p:spPr>
          <a:xfrm>
            <a:off x="444500" y="1500748"/>
            <a:ext cx="8128000" cy="4855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52198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>
          <a:xfrm>
            <a:off x="336136" y="1075038"/>
            <a:ext cx="8513763" cy="5280958"/>
          </a:xfrm>
        </p:spPr>
        <p:txBody>
          <a:bodyPr/>
          <a:lstStyle/>
          <a:p>
            <a:r>
              <a:rPr lang="zh-CN" altLang="en-US" kern="100" dirty="0" smtClea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j-cs"/>
                <a:sym typeface="Calibri" panose="020F0502020204030204"/>
              </a:rPr>
              <a:t>详情页</a:t>
            </a:r>
            <a:r>
              <a:rPr lang="en-US" altLang="zh-CN" kern="100" dirty="0" smtClea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j-cs"/>
                <a:sym typeface="Calibri" panose="020F0502020204030204"/>
              </a:rPr>
              <a:t>:</a:t>
            </a:r>
            <a:r>
              <a:rPr lang="zh-CN" altLang="zh-CN" kern="1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j-cs"/>
              </a:rPr>
              <a:t>对数据仓库及业务数据库表的元数据详情查询功能</a:t>
            </a:r>
            <a:r>
              <a:rPr lang="en-US" altLang="zh-CN" kern="1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j-cs"/>
              </a:rPr>
              <a:t>,</a:t>
            </a:r>
            <a:r>
              <a:rPr lang="zh-CN" altLang="zh-CN" kern="1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j-cs"/>
              </a:rPr>
              <a:t>及数据表数据查询功能</a:t>
            </a:r>
          </a:p>
          <a:p>
            <a:r>
              <a:rPr lang="en-US" altLang="zh-CN" kern="100" dirty="0" smtClea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j-cs"/>
                <a:sym typeface="Calibri" panose="020F0502020204030204"/>
              </a:rPr>
              <a:t> 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336136" y="420728"/>
            <a:ext cx="8513763" cy="654310"/>
          </a:xfrm>
        </p:spPr>
        <p:txBody>
          <a:bodyPr/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石家庄交警支队大数据资源中心</a:t>
            </a:r>
            <a:endParaRPr lang="zh-CN" altLang="en-US" dirty="0"/>
          </a:p>
        </p:txBody>
      </p:sp>
      <p:pic>
        <p:nvPicPr>
          <p:cNvPr id="6" name="图片 5"/>
          <p:cNvPicPr/>
          <p:nvPr/>
        </p:nvPicPr>
        <p:blipFill>
          <a:blip r:embed="rId2"/>
          <a:stretch>
            <a:fillRect/>
          </a:stretch>
        </p:blipFill>
        <p:spPr>
          <a:xfrm>
            <a:off x="336136" y="1729348"/>
            <a:ext cx="8249064" cy="4252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4895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不足</a:t>
            </a:r>
            <a:r>
              <a:rPr lang="en-US" altLang="zh-CN" dirty="0" smtClean="0"/>
              <a:t>:</a:t>
            </a:r>
          </a:p>
          <a:p>
            <a:pPr lvl="0"/>
            <a:r>
              <a:rPr lang="en-US" altLang="zh-CN" dirty="0" smtClean="0"/>
              <a:t>1. </a:t>
            </a:r>
            <a:r>
              <a:rPr lang="zh-CN" altLang="zh-CN" dirty="0" smtClean="0"/>
              <a:t>数据</a:t>
            </a:r>
            <a:r>
              <a:rPr lang="zh-CN" altLang="zh-CN" dirty="0"/>
              <a:t>功能模糊</a:t>
            </a:r>
          </a:p>
          <a:p>
            <a:pPr lvl="0"/>
            <a:r>
              <a:rPr lang="en-US" altLang="zh-CN" dirty="0" smtClean="0"/>
              <a:t>2. </a:t>
            </a:r>
            <a:r>
              <a:rPr lang="zh-CN" altLang="zh-CN" dirty="0" smtClean="0"/>
              <a:t>数据</a:t>
            </a:r>
            <a:r>
              <a:rPr lang="zh-CN" altLang="zh-CN" dirty="0"/>
              <a:t>展现友好性差</a:t>
            </a:r>
          </a:p>
          <a:p>
            <a:pPr lvl="0"/>
            <a:r>
              <a:rPr lang="en-US" altLang="zh-CN" dirty="0" smtClean="0"/>
              <a:t>3. </a:t>
            </a:r>
            <a:r>
              <a:rPr lang="zh-CN" altLang="zh-CN" dirty="0" smtClean="0"/>
              <a:t>数据流</a:t>
            </a:r>
            <a:r>
              <a:rPr lang="zh-CN" altLang="zh-CN" dirty="0"/>
              <a:t>跟踪不足</a:t>
            </a:r>
          </a:p>
          <a:p>
            <a:pPr lvl="0"/>
            <a:r>
              <a:rPr lang="en-US" altLang="zh-CN" dirty="0" smtClean="0"/>
              <a:t>3. </a:t>
            </a:r>
            <a:r>
              <a:rPr lang="zh-CN" altLang="zh-CN" dirty="0" smtClean="0"/>
              <a:t>数据</a:t>
            </a:r>
            <a:r>
              <a:rPr lang="zh-CN" altLang="zh-CN" dirty="0"/>
              <a:t>信息不规范</a:t>
            </a:r>
          </a:p>
          <a:p>
            <a:pPr lvl="0"/>
            <a:r>
              <a:rPr lang="en-US" altLang="zh-CN" dirty="0" smtClean="0"/>
              <a:t>4. </a:t>
            </a:r>
            <a:r>
              <a:rPr lang="zh-CN" altLang="zh-CN" dirty="0" smtClean="0"/>
              <a:t>缺乏</a:t>
            </a:r>
            <a:r>
              <a:rPr lang="zh-CN" altLang="zh-CN" dirty="0"/>
              <a:t>数据依赖信息</a:t>
            </a:r>
          </a:p>
          <a:p>
            <a:pPr lvl="0"/>
            <a:r>
              <a:rPr lang="en-US" altLang="zh-CN" dirty="0" smtClean="0"/>
              <a:t>5. </a:t>
            </a:r>
            <a:r>
              <a:rPr lang="zh-CN" altLang="zh-CN" dirty="0" smtClean="0"/>
              <a:t>缺乏</a:t>
            </a:r>
            <a:r>
              <a:rPr lang="zh-CN" altLang="zh-CN" dirty="0"/>
              <a:t>数据监控</a:t>
            </a:r>
            <a:r>
              <a:rPr lang="en-US" altLang="zh-CN" dirty="0"/>
              <a:t>, </a:t>
            </a:r>
            <a:r>
              <a:rPr lang="zh-CN" altLang="zh-CN" dirty="0"/>
              <a:t>数据</a:t>
            </a:r>
            <a:r>
              <a:rPr lang="en-US" altLang="zh-CN" dirty="0"/>
              <a:t>/</a:t>
            </a:r>
            <a:r>
              <a:rPr lang="zh-CN" altLang="zh-CN" dirty="0"/>
              <a:t>接口审计</a:t>
            </a:r>
            <a:r>
              <a:rPr lang="en-US" altLang="zh-CN" dirty="0"/>
              <a:t>, </a:t>
            </a:r>
            <a:r>
              <a:rPr lang="zh-CN" altLang="zh-CN" dirty="0"/>
              <a:t>权限控制</a:t>
            </a:r>
          </a:p>
          <a:p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石家庄交警支队大数据资源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中心不足与改进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6933536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  <a:p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石家庄交警支队大数据资源中心不足与改进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6309" y="2154465"/>
            <a:ext cx="4164227" cy="287738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499" y="2154465"/>
            <a:ext cx="4349536" cy="2930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66331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PT Template EN-4X3">
  <a:themeElements>
    <a:clrScheme name="PPT Template EN-4X3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PPT Template EN-4X3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PPT Template EN-4X3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 panose="020F05020202040302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 panose="020F05020202040302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PPT Template EN-4X3">
  <a:themeElements>
    <a:clrScheme name="PPT Template EN-4X3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PPT Template EN-4X3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PPT Template EN-4X3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 panose="020F05020202040302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 panose="020F05020202040302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PPT Template EN-4X3">
  <a:themeElements>
    <a:clrScheme name="PPT Template EN-4X3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PPT Template EN-4X3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PPT Template EN-4X3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 panose="020F05020202040302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 panose="020F05020202040302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792</TotalTime>
  <Words>538</Words>
  <Application>Microsoft Office PowerPoint</Application>
  <PresentationFormat>全屏显示(4:3)</PresentationFormat>
  <Paragraphs>127</Paragraphs>
  <Slides>27</Slides>
  <Notes>15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27</vt:i4>
      </vt:variant>
    </vt:vector>
  </HeadingPairs>
  <TitlesOfParts>
    <vt:vector size="38" baseType="lpstr">
      <vt:lpstr>Heiti SC Light</vt:lpstr>
      <vt:lpstr>Heiti SC Medium</vt:lpstr>
      <vt:lpstr>宋体</vt:lpstr>
      <vt:lpstr>微软雅黑</vt:lpstr>
      <vt:lpstr>Arial</vt:lpstr>
      <vt:lpstr>Calibri</vt:lpstr>
      <vt:lpstr>Helvetica</vt:lpstr>
      <vt:lpstr>Times New Roman</vt:lpstr>
      <vt:lpstr>Wingdings</vt:lpstr>
      <vt:lpstr>PPT Template EN-4X3</vt:lpstr>
      <vt:lpstr>1_PPT Template EN-4X3</vt:lpstr>
      <vt:lpstr>PowerPoint 演示文稿</vt:lpstr>
      <vt:lpstr>Contents</vt:lpstr>
      <vt:lpstr>主要工作内容</vt:lpstr>
      <vt:lpstr>石家庄交警支队大数据资源中心</vt:lpstr>
      <vt:lpstr>石家庄交警支队大数据资源中心</vt:lpstr>
      <vt:lpstr>石家庄交警支队大数据资源中心</vt:lpstr>
      <vt:lpstr>石家庄交警支队大数据资源中心</vt:lpstr>
      <vt:lpstr>石家庄交警支队大数据资源中心不足与改进</vt:lpstr>
      <vt:lpstr>石家庄交警支队大数据资源中心不足与改进</vt:lpstr>
      <vt:lpstr>仿真系统路径规划算法开发 </vt:lpstr>
      <vt:lpstr>仿真系统路径规划算法开发 </vt:lpstr>
      <vt:lpstr>仿真系统路径规划算法开发  底层地图数据模型拓扑量化: </vt:lpstr>
      <vt:lpstr>仿真系统路径规划算法开发   Dijkstra与A*算法对比:</vt:lpstr>
      <vt:lpstr>仿真系统路径规划算法开发  点对点OD最优路径规划: </vt:lpstr>
      <vt:lpstr>仿真系统路径规划算法开发  点对多点OD最优路径规划: </vt:lpstr>
      <vt:lpstr>仿真系统路径规划算法开发不足与改进</vt:lpstr>
      <vt:lpstr>仿真系统路径规划算法开发不足与改进  2. 基于道路等级分层算法:  </vt:lpstr>
      <vt:lpstr>阿里(杭州)城市大脑项目业务开发</vt:lpstr>
      <vt:lpstr>云推云搜如意平台</vt:lpstr>
      <vt:lpstr> 仓库数据模型设计</vt:lpstr>
      <vt:lpstr> 如弈云推云搜数据架构</vt:lpstr>
      <vt:lpstr> 如弈推荐系统:工作计划</vt:lpstr>
      <vt:lpstr>PowerPoint 演示文稿</vt:lpstr>
      <vt:lpstr> 基于二次关联推荐:</vt:lpstr>
      <vt:lpstr>工作及个人规划</vt:lpstr>
      <vt:lpstr>总结</vt:lpstr>
      <vt:lpstr>Thank you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Shi JinPu</cp:lastModifiedBy>
  <cp:revision>321</cp:revision>
  <dcterms:created xsi:type="dcterms:W3CDTF">2016-10-31T16:41:00Z</dcterms:created>
  <dcterms:modified xsi:type="dcterms:W3CDTF">2018-08-14T06:17:31Z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2052-10.1.0.7224</vt:lpwstr>
  </property>
</Properties>
</file>